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6" r:id="rId2"/>
    <p:sldId id="257" r:id="rId3"/>
    <p:sldId id="258" r:id="rId4"/>
    <p:sldId id="259" r:id="rId5"/>
    <p:sldId id="261" r:id="rId6"/>
    <p:sldId id="260" r:id="rId7"/>
    <p:sldId id="262" r:id="rId8"/>
    <p:sldId id="263" r:id="rId9"/>
    <p:sldId id="264" r:id="rId10"/>
    <p:sldId id="265" r:id="rId11"/>
    <p:sldId id="266" r:id="rId12"/>
    <p:sldId id="267" r:id="rId13"/>
    <p:sldId id="268" r:id="rId14"/>
    <p:sldId id="269" r:id="rId15"/>
    <p:sldId id="270" r:id="rId16"/>
    <p:sldId id="271" r:id="rId17"/>
    <p:sldId id="272" r:id="rId18"/>
    <p:sldId id="274" r:id="rId19"/>
    <p:sldId id="275" r:id="rId20"/>
    <p:sldId id="276" r:id="rId21"/>
    <p:sldId id="277" r:id="rId22"/>
    <p:sldId id="278" r:id="rId23"/>
    <p:sldId id="279" r:id="rId24"/>
    <p:sldId id="280" r:id="rId25"/>
    <p:sldId id="281"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1" autoAdjust="0"/>
    <p:restoredTop sz="65034" autoAdjust="0"/>
  </p:normalViewPr>
  <p:slideViewPr>
    <p:cSldViewPr snapToGrid="0">
      <p:cViewPr varScale="1">
        <p:scale>
          <a:sx n="51" d="100"/>
          <a:sy n="51" d="100"/>
        </p:scale>
        <p:origin x="228" y="3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7268DC-9A4B-411A-A787-DD18EEAFFA28}" type="datetimeFigureOut">
              <a:rPr lang="en-US" smtClean="0"/>
              <a:t>10/29/2019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BF4D95-4CA5-4E80-9337-8A6DFCA565C3}" type="slidenum">
              <a:rPr lang="en-US" smtClean="0"/>
              <a:t>‹#›</a:t>
            </a:fld>
            <a:endParaRPr lang="en-US" dirty="0"/>
          </a:p>
        </p:txBody>
      </p:sp>
    </p:spTree>
    <p:extLst>
      <p:ext uri="{BB962C8B-B14F-4D97-AF65-F5344CB8AC3E}">
        <p14:creationId xmlns:p14="http://schemas.microsoft.com/office/powerpoint/2010/main" val="14553857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effectLst/>
              </a:rPr>
              <a:t>Equipping Christian Witnesses:</a:t>
            </a:r>
          </a:p>
          <a:p>
            <a:endParaRPr lang="en-US" b="0" dirty="0">
              <a:effectLst/>
            </a:endParaRPr>
          </a:p>
          <a:p>
            <a:r>
              <a:rPr lang="en-US" b="0" dirty="0">
                <a:effectLst/>
              </a:rPr>
              <a:t>With support from the WELS Conference of Presidents, this two-year capital campaign will celebrate the 2020 25th anniversary of MLC. The title, “Equipping Christian Witnesses,” reflects not only the mission of our institution—to train a corps of Christian witnesses to meet WELS ministry needs—but also the three</a:t>
            </a:r>
            <a:r>
              <a:rPr lang="en-US" b="0" baseline="0" dirty="0">
                <a:effectLst/>
              </a:rPr>
              <a:t> main parts</a:t>
            </a:r>
            <a:r>
              <a:rPr lang="en-US" b="0" dirty="0">
                <a:effectLst/>
              </a:rPr>
              <a:t> of this campaign.</a:t>
            </a:r>
          </a:p>
          <a:p>
            <a:endParaRPr lang="en-US" b="0" dirty="0">
              <a:effectLst/>
            </a:endParaRPr>
          </a:p>
        </p:txBody>
      </p:sp>
      <p:sp>
        <p:nvSpPr>
          <p:cNvPr id="4" name="Slide Number Placeholder 3"/>
          <p:cNvSpPr>
            <a:spLocks noGrp="1"/>
          </p:cNvSpPr>
          <p:nvPr>
            <p:ph type="sldNum" sz="quarter" idx="5"/>
          </p:nvPr>
        </p:nvSpPr>
        <p:spPr/>
        <p:txBody>
          <a:bodyPr/>
          <a:lstStyle/>
          <a:p>
            <a:fld id="{8ABF4D95-4CA5-4E80-9337-8A6DFCA565C3}" type="slidenum">
              <a:rPr lang="en-US" smtClean="0"/>
              <a:t>1</a:t>
            </a:fld>
            <a:endParaRPr lang="en-US" dirty="0"/>
          </a:p>
        </p:txBody>
      </p:sp>
    </p:spTree>
    <p:extLst>
      <p:ext uri="{BB962C8B-B14F-4D97-AF65-F5344CB8AC3E}">
        <p14:creationId xmlns:p14="http://schemas.microsoft.com/office/powerpoint/2010/main" val="36260016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data. Since 2015, about</a:t>
            </a:r>
            <a:r>
              <a:rPr lang="en-US" baseline="0" dirty="0"/>
              <a:t> </a:t>
            </a:r>
            <a:r>
              <a:rPr lang="en-US" dirty="0"/>
              <a:t>75% of our students have graduated with debt, and that debt averages $25,000. </a:t>
            </a:r>
          </a:p>
          <a:p>
            <a:endParaRPr lang="en-US" dirty="0"/>
          </a:p>
          <a:p>
            <a:r>
              <a:rPr lang="en-US" dirty="0"/>
              <a:t>By God’s grace, our tuition, room &amp; board is much</a:t>
            </a:r>
            <a:r>
              <a:rPr lang="en-US" baseline="0" dirty="0"/>
              <a:t> less than</a:t>
            </a:r>
            <a:r>
              <a:rPr lang="en-US" dirty="0"/>
              <a:t> other private institutions. </a:t>
            </a:r>
          </a:p>
          <a:p>
            <a:endParaRPr lang="en-US" dirty="0"/>
          </a:p>
          <a:p>
            <a:r>
              <a:rPr lang="en-US" dirty="0"/>
              <a:t>Our efforts at reducing</a:t>
            </a:r>
            <a:r>
              <a:rPr lang="en-US" baseline="0" dirty="0"/>
              <a:t> student debt</a:t>
            </a:r>
            <a:r>
              <a:rPr lang="en-US" dirty="0"/>
              <a:t> have been recognized nationally. </a:t>
            </a:r>
          </a:p>
          <a:p>
            <a:r>
              <a:rPr lang="en-US" dirty="0"/>
              <a:t>MONEY Magazine, College Factual, and other rankings have placed us at or near the top of their “Best Value” lists.  </a:t>
            </a:r>
          </a:p>
          <a:p>
            <a:endParaRPr lang="en-US" dirty="0"/>
          </a:p>
          <a:p>
            <a:r>
              <a:rPr lang="en-US" dirty="0"/>
              <a:t>Still, those debt figures are cause for concern and prayer. We want our students to graduate with as little debt as possible, </a:t>
            </a:r>
          </a:p>
          <a:p>
            <a:r>
              <a:rPr lang="en-US" dirty="0"/>
              <a:t>and we never want cost to deter a prospective student from pursuing their dream of ministry training. </a:t>
            </a:r>
          </a:p>
          <a:p>
            <a:endParaRPr lang="en-US" dirty="0"/>
          </a:p>
        </p:txBody>
      </p:sp>
      <p:sp>
        <p:nvSpPr>
          <p:cNvPr id="4" name="Slide Number Placeholder 3"/>
          <p:cNvSpPr>
            <a:spLocks noGrp="1"/>
          </p:cNvSpPr>
          <p:nvPr>
            <p:ph type="sldNum" sz="quarter" idx="5"/>
          </p:nvPr>
        </p:nvSpPr>
        <p:spPr/>
        <p:txBody>
          <a:bodyPr/>
          <a:lstStyle/>
          <a:p>
            <a:fld id="{8ABF4D95-4CA5-4E80-9337-8A6DFCA565C3}" type="slidenum">
              <a:rPr lang="en-US" smtClean="0"/>
              <a:t>10</a:t>
            </a:fld>
            <a:endParaRPr lang="en-US" dirty="0"/>
          </a:p>
        </p:txBody>
      </p:sp>
    </p:spTree>
    <p:extLst>
      <p:ext uri="{BB962C8B-B14F-4D97-AF65-F5344CB8AC3E}">
        <p14:creationId xmlns:p14="http://schemas.microsoft.com/office/powerpoint/2010/main" val="35502191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One avenue to help reduce that debt is the Congregational Partner Grant Program (CPGP). In this pillar of the campaign, we’d like to establish a solid foundation for the CPGP, fully funding MLC’s CPGP Matching Fund for years to come.</a:t>
            </a:r>
          </a:p>
          <a:p>
            <a:endParaRPr lang="en-US" dirty="0"/>
          </a:p>
        </p:txBody>
      </p:sp>
      <p:sp>
        <p:nvSpPr>
          <p:cNvPr id="4" name="Slide Number Placeholder 3"/>
          <p:cNvSpPr>
            <a:spLocks noGrp="1"/>
          </p:cNvSpPr>
          <p:nvPr>
            <p:ph type="sldNum" sz="quarter" idx="5"/>
          </p:nvPr>
        </p:nvSpPr>
        <p:spPr/>
        <p:txBody>
          <a:bodyPr/>
          <a:lstStyle/>
          <a:p>
            <a:fld id="{8ABF4D95-4CA5-4E80-9337-8A6DFCA565C3}" type="slidenum">
              <a:rPr lang="en-US" smtClean="0"/>
              <a:t>11</a:t>
            </a:fld>
            <a:endParaRPr lang="en-US" dirty="0"/>
          </a:p>
        </p:txBody>
      </p:sp>
    </p:spTree>
    <p:extLst>
      <p:ext uri="{BB962C8B-B14F-4D97-AF65-F5344CB8AC3E}">
        <p14:creationId xmlns:p14="http://schemas.microsoft.com/office/powerpoint/2010/main" val="26775294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Through CPGP, MLC matches dollar for dollar, up to $1,000, the gift a congregation gathers to apply to the tuition of their student at MLC. </a:t>
            </a:r>
          </a:p>
          <a:p>
            <a:endParaRPr lang="en-US" dirty="0"/>
          </a:p>
          <a:p>
            <a:r>
              <a:rPr lang="en-US" dirty="0"/>
              <a:t>As a renewable effort, CPGP can provide four or five years of financial aid support—up to $10,000 to each student—in addition to the other financial aid the student receives. </a:t>
            </a:r>
          </a:p>
        </p:txBody>
      </p:sp>
      <p:sp>
        <p:nvSpPr>
          <p:cNvPr id="4" name="Slide Number Placeholder 3"/>
          <p:cNvSpPr>
            <a:spLocks noGrp="1"/>
          </p:cNvSpPr>
          <p:nvPr>
            <p:ph type="sldNum" sz="quarter" idx="5"/>
          </p:nvPr>
        </p:nvSpPr>
        <p:spPr/>
        <p:txBody>
          <a:bodyPr/>
          <a:lstStyle/>
          <a:p>
            <a:fld id="{8ABF4D95-4CA5-4E80-9337-8A6DFCA565C3}" type="slidenum">
              <a:rPr lang="en-US" smtClean="0"/>
              <a:t>12</a:t>
            </a:fld>
            <a:endParaRPr lang="en-US" dirty="0"/>
          </a:p>
        </p:txBody>
      </p:sp>
    </p:spTree>
    <p:extLst>
      <p:ext uri="{BB962C8B-B14F-4D97-AF65-F5344CB8AC3E}">
        <p14:creationId xmlns:p14="http://schemas.microsoft.com/office/powerpoint/2010/main" val="701395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students like Faith have expressed their gratitude for this program.</a:t>
            </a:r>
          </a:p>
        </p:txBody>
      </p:sp>
      <p:sp>
        <p:nvSpPr>
          <p:cNvPr id="4" name="Slide Number Placeholder 3"/>
          <p:cNvSpPr>
            <a:spLocks noGrp="1"/>
          </p:cNvSpPr>
          <p:nvPr>
            <p:ph type="sldNum" sz="quarter" idx="5"/>
          </p:nvPr>
        </p:nvSpPr>
        <p:spPr/>
        <p:txBody>
          <a:bodyPr/>
          <a:lstStyle/>
          <a:p>
            <a:fld id="{8ABF4D95-4CA5-4E80-9337-8A6DFCA565C3}" type="slidenum">
              <a:rPr lang="en-US" smtClean="0"/>
              <a:t>13</a:t>
            </a:fld>
            <a:endParaRPr lang="en-US" dirty="0"/>
          </a:p>
        </p:txBody>
      </p:sp>
    </p:spTree>
    <p:extLst>
      <p:ext uri="{BB962C8B-B14F-4D97-AF65-F5344CB8AC3E}">
        <p14:creationId xmlns:p14="http://schemas.microsoft.com/office/powerpoint/2010/main" val="38416337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final pillar is Student Facilities.</a:t>
            </a:r>
          </a:p>
          <a:p>
            <a:endParaRPr lang="en-US" dirty="0"/>
          </a:p>
          <a:p>
            <a:r>
              <a:rPr lang="en-US" dirty="0"/>
              <a:t>As a major</a:t>
            </a:r>
            <a:r>
              <a:rPr lang="en-US" baseline="0" dirty="0"/>
              <a:t> undertaking</a:t>
            </a:r>
            <a:r>
              <a:rPr lang="en-US" dirty="0"/>
              <a:t> of this campaign, we want to build a new residence hall and renovate our current dormitories to meet the needs of the next generation. </a:t>
            </a:r>
          </a:p>
          <a:p>
            <a:endParaRPr lang="en-US" dirty="0"/>
          </a:p>
          <a:p>
            <a:r>
              <a:rPr lang="en-US" dirty="0"/>
              <a:t>Admissions counselors report that the campus visit is the most important factor in the prospective student’s college decision-making process.</a:t>
            </a:r>
          </a:p>
          <a:p>
            <a:r>
              <a:rPr lang="en-US" dirty="0"/>
              <a:t>As these</a:t>
            </a:r>
            <a:r>
              <a:rPr lang="en-US" baseline="0" dirty="0"/>
              <a:t> visiting prospects</a:t>
            </a:r>
            <a:r>
              <a:rPr lang="en-US" dirty="0"/>
              <a:t> walk around campus, the amenities provided in a college residence hall can make</a:t>
            </a:r>
            <a:r>
              <a:rPr lang="en-US" baseline="0" dirty="0"/>
              <a:t> a big impact on them.</a:t>
            </a:r>
            <a:r>
              <a:rPr lang="en-US" dirty="0"/>
              <a:t> </a:t>
            </a:r>
          </a:p>
          <a:p>
            <a:r>
              <a:rPr lang="en-US" dirty="0"/>
              <a:t>Generally, our visitors love the Christ-centered culture of MLC, the beautiful chapel, the well-tended grounds, the welcoming faculty, and the friendly and dedicated students. </a:t>
            </a:r>
          </a:p>
          <a:p>
            <a:endParaRPr lang="en-US" dirty="0"/>
          </a:p>
          <a:p>
            <a:r>
              <a:rPr lang="en-US" dirty="0"/>
              <a:t>Our campus facilities, however, are in need of an update! Almost all our buildings are more than 50 years old. </a:t>
            </a:r>
          </a:p>
          <a:p>
            <a:r>
              <a:rPr lang="en-US" dirty="0"/>
              <a:t>We are grateful to the Christians of past generations who gave so generously to make them a reality. </a:t>
            </a:r>
          </a:p>
          <a:p>
            <a:r>
              <a:rPr lang="en-US" dirty="0"/>
              <a:t>Unfortunately, buildings are not timeless, even if the Word spoken within them is. </a:t>
            </a:r>
          </a:p>
        </p:txBody>
      </p:sp>
      <p:sp>
        <p:nvSpPr>
          <p:cNvPr id="4" name="Slide Number Placeholder 3"/>
          <p:cNvSpPr>
            <a:spLocks noGrp="1"/>
          </p:cNvSpPr>
          <p:nvPr>
            <p:ph type="sldNum" sz="quarter" idx="5"/>
          </p:nvPr>
        </p:nvSpPr>
        <p:spPr/>
        <p:txBody>
          <a:bodyPr/>
          <a:lstStyle/>
          <a:p>
            <a:fld id="{8ABF4D95-4CA5-4E80-9337-8A6DFCA565C3}" type="slidenum">
              <a:rPr lang="en-US" smtClean="0"/>
              <a:t>14</a:t>
            </a:fld>
            <a:endParaRPr lang="en-US" dirty="0"/>
          </a:p>
        </p:txBody>
      </p:sp>
    </p:spTree>
    <p:extLst>
      <p:ext uri="{BB962C8B-B14F-4D97-AF65-F5344CB8AC3E}">
        <p14:creationId xmlns:p14="http://schemas.microsoft.com/office/powerpoint/2010/main" val="28044645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Luther Heights will allow all students to live on campus. (In recent years, some students have</a:t>
            </a:r>
            <a:r>
              <a:rPr lang="en-US" baseline="0" dirty="0"/>
              <a:t> been</a:t>
            </a:r>
            <a:r>
              <a:rPr lang="en-US" dirty="0"/>
              <a:t> compelled to live in alternative, off-campus housing because of our lack of space.) </a:t>
            </a:r>
          </a:p>
          <a:p>
            <a:endParaRPr lang="en-US" dirty="0"/>
          </a:p>
          <a:p>
            <a:r>
              <a:rPr lang="en-US" dirty="0"/>
              <a:t>Luther</a:t>
            </a:r>
            <a:r>
              <a:rPr lang="en-US" baseline="0" dirty="0"/>
              <a:t> Heights </a:t>
            </a:r>
            <a:r>
              <a:rPr lang="en-US" dirty="0"/>
              <a:t>will also provide rooms for the prospective students who visit us. (Sometimes these groups can be quite large!) </a:t>
            </a:r>
          </a:p>
          <a:p>
            <a:endParaRPr lang="en-US" dirty="0"/>
          </a:p>
          <a:p>
            <a:r>
              <a:rPr lang="en-US" dirty="0"/>
              <a:t>And if God so blesses our campaign, Luther</a:t>
            </a:r>
            <a:r>
              <a:rPr lang="en-US" baseline="0" dirty="0"/>
              <a:t> Heights</a:t>
            </a:r>
            <a:r>
              <a:rPr lang="en-US" dirty="0"/>
              <a:t> will provide a home away from home for the expanding enrollment we are anticipating. </a:t>
            </a:r>
          </a:p>
        </p:txBody>
      </p:sp>
      <p:sp>
        <p:nvSpPr>
          <p:cNvPr id="4" name="Slide Number Placeholder 3"/>
          <p:cNvSpPr>
            <a:spLocks noGrp="1"/>
          </p:cNvSpPr>
          <p:nvPr>
            <p:ph type="sldNum" sz="quarter" idx="5"/>
          </p:nvPr>
        </p:nvSpPr>
        <p:spPr/>
        <p:txBody>
          <a:bodyPr/>
          <a:lstStyle/>
          <a:p>
            <a:fld id="{8ABF4D95-4CA5-4E80-9337-8A6DFCA565C3}" type="slidenum">
              <a:rPr lang="en-US" smtClean="0"/>
              <a:t>15</a:t>
            </a:fld>
            <a:endParaRPr lang="en-US" dirty="0"/>
          </a:p>
        </p:txBody>
      </p:sp>
    </p:spTree>
    <p:extLst>
      <p:ext uri="{BB962C8B-B14F-4D97-AF65-F5344CB8AC3E}">
        <p14:creationId xmlns:p14="http://schemas.microsoft.com/office/powerpoint/2010/main" val="40296155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3D Rendering of Luther Heights will help give you a clear picture of the proposed building.</a:t>
            </a:r>
          </a:p>
        </p:txBody>
      </p:sp>
      <p:sp>
        <p:nvSpPr>
          <p:cNvPr id="4" name="Slide Number Placeholder 3"/>
          <p:cNvSpPr>
            <a:spLocks noGrp="1"/>
          </p:cNvSpPr>
          <p:nvPr>
            <p:ph type="sldNum" sz="quarter" idx="5"/>
          </p:nvPr>
        </p:nvSpPr>
        <p:spPr/>
        <p:txBody>
          <a:bodyPr/>
          <a:lstStyle/>
          <a:p>
            <a:fld id="{8ABF4D95-4CA5-4E80-9337-8A6DFCA565C3}" type="slidenum">
              <a:rPr lang="en-US" smtClean="0"/>
              <a:t>16</a:t>
            </a:fld>
            <a:endParaRPr lang="en-US" dirty="0"/>
          </a:p>
        </p:txBody>
      </p:sp>
    </p:spTree>
    <p:extLst>
      <p:ext uri="{BB962C8B-B14F-4D97-AF65-F5344CB8AC3E}">
        <p14:creationId xmlns:p14="http://schemas.microsoft.com/office/powerpoint/2010/main" val="2728695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We’re excited about the summertime possibilities that a new residence hall opens up for us. </a:t>
            </a:r>
          </a:p>
          <a:p>
            <a:endParaRPr lang="en-US" dirty="0"/>
          </a:p>
          <a:p>
            <a:r>
              <a:rPr lang="en-US" dirty="0"/>
              <a:t>During the hot summer months, the comfortable accommodations of Luther Heights—with its air-conditioning and semi-private bathrooms—would allow us to comfortably host larger events for the greater synod. </a:t>
            </a:r>
          </a:p>
          <a:p>
            <a:endParaRPr lang="en-US" dirty="0"/>
          </a:p>
          <a:p>
            <a:r>
              <a:rPr lang="en-US" dirty="0"/>
              <a:t>Here are a few groups that could benefit from use of this facility.</a:t>
            </a:r>
          </a:p>
          <a:p>
            <a:endParaRPr lang="en-US" dirty="0"/>
          </a:p>
          <a:p>
            <a:endParaRPr lang="en-US" dirty="0"/>
          </a:p>
        </p:txBody>
      </p:sp>
      <p:sp>
        <p:nvSpPr>
          <p:cNvPr id="4" name="Slide Number Placeholder 3"/>
          <p:cNvSpPr>
            <a:spLocks noGrp="1"/>
          </p:cNvSpPr>
          <p:nvPr>
            <p:ph type="sldNum" sz="quarter" idx="5"/>
          </p:nvPr>
        </p:nvSpPr>
        <p:spPr/>
        <p:txBody>
          <a:bodyPr/>
          <a:lstStyle/>
          <a:p>
            <a:fld id="{8ABF4D95-4CA5-4E80-9337-8A6DFCA565C3}" type="slidenum">
              <a:rPr lang="en-US" smtClean="0"/>
              <a:t>17</a:t>
            </a:fld>
            <a:endParaRPr lang="en-US" dirty="0"/>
          </a:p>
        </p:txBody>
      </p:sp>
    </p:spTree>
    <p:extLst>
      <p:ext uri="{BB962C8B-B14F-4D97-AF65-F5344CB8AC3E}">
        <p14:creationId xmlns:p14="http://schemas.microsoft.com/office/powerpoint/2010/main" val="9005975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facility we are hoping to build is the Knight Center.</a:t>
            </a:r>
            <a:r>
              <a:rPr lang="en-US" baseline="0" dirty="0"/>
              <a:t> </a:t>
            </a:r>
            <a:endParaRPr lang="en-US" dirty="0"/>
          </a:p>
          <a:p>
            <a:endParaRPr lang="en-US" dirty="0"/>
          </a:p>
          <a:p>
            <a:r>
              <a:rPr lang="en-US" dirty="0"/>
              <a:t>Athletics and physical education are an important part of the Martin Luther College experience. </a:t>
            </a:r>
          </a:p>
          <a:p>
            <a:r>
              <a:rPr lang="en-US" dirty="0"/>
              <a:t>For those students training to be PE teachers and coaches in WELS schools, those</a:t>
            </a:r>
            <a:r>
              <a:rPr lang="en-US" baseline="0" dirty="0"/>
              <a:t> programs</a:t>
            </a:r>
            <a:r>
              <a:rPr lang="en-US" dirty="0"/>
              <a:t> are an integral part of their development as future called workers.</a:t>
            </a:r>
          </a:p>
          <a:p>
            <a:endParaRPr lang="en-US" dirty="0"/>
          </a:p>
          <a:p>
            <a:r>
              <a:rPr lang="en-US" dirty="0"/>
              <a:t>One of our basketball players said it well. He said he was thankful MLC provided him the opportunity to use all his gifts to the fullest and to “grow into the Christian man I want to be.”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many years, however, we have not had adequate athletic space</a:t>
            </a:r>
            <a:r>
              <a:rPr lang="en-US" baseline="0" dirty="0"/>
              <a:t> </a:t>
            </a:r>
            <a:r>
              <a:rPr lang="en-US" dirty="0"/>
              <a:t>for our student body, our teams, or visiting teams. </a:t>
            </a:r>
          </a:p>
          <a:p>
            <a:endParaRPr lang="en-US" dirty="0"/>
          </a:p>
        </p:txBody>
      </p:sp>
      <p:sp>
        <p:nvSpPr>
          <p:cNvPr id="4" name="Slide Number Placeholder 3"/>
          <p:cNvSpPr>
            <a:spLocks noGrp="1"/>
          </p:cNvSpPr>
          <p:nvPr>
            <p:ph type="sldNum" sz="quarter" idx="5"/>
          </p:nvPr>
        </p:nvSpPr>
        <p:spPr/>
        <p:txBody>
          <a:bodyPr/>
          <a:lstStyle/>
          <a:p>
            <a:fld id="{8ABF4D95-4CA5-4E80-9337-8A6DFCA565C3}" type="slidenum">
              <a:rPr lang="en-US" smtClean="0"/>
              <a:t>18</a:t>
            </a:fld>
            <a:endParaRPr lang="en-US" dirty="0"/>
          </a:p>
        </p:txBody>
      </p:sp>
    </p:spTree>
    <p:extLst>
      <p:ext uri="{BB962C8B-B14F-4D97-AF65-F5344CB8AC3E}">
        <p14:creationId xmlns:p14="http://schemas.microsoft.com/office/powerpoint/2010/main" val="30092859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new Knight Center will meet these pressing needs of today and help us offer expanded opportunities tomorrow. </a:t>
            </a:r>
          </a:p>
          <a:p>
            <a:endParaRPr lang="en-US" dirty="0"/>
          </a:p>
          <a:p>
            <a:r>
              <a:rPr lang="en-US" dirty="0"/>
              <a:t>Though New Ulm has some indoor options available</a:t>
            </a:r>
            <a:r>
              <a:rPr lang="en-US" baseline="0" dirty="0"/>
              <a:t>, it’s not enough. There is high demand for them when the weather is bad.</a:t>
            </a:r>
            <a:endParaRPr lang="en-US" dirty="0"/>
          </a:p>
          <a:p>
            <a:endParaRPr lang="en-US" dirty="0"/>
          </a:p>
          <a:p>
            <a:r>
              <a:rPr lang="en-US" dirty="0"/>
              <a:t>Specifically, the Knight Center will . . .</a:t>
            </a:r>
          </a:p>
        </p:txBody>
      </p:sp>
      <p:sp>
        <p:nvSpPr>
          <p:cNvPr id="4" name="Slide Number Placeholder 3"/>
          <p:cNvSpPr>
            <a:spLocks noGrp="1"/>
          </p:cNvSpPr>
          <p:nvPr>
            <p:ph type="sldNum" sz="quarter" idx="5"/>
          </p:nvPr>
        </p:nvSpPr>
        <p:spPr/>
        <p:txBody>
          <a:bodyPr/>
          <a:lstStyle/>
          <a:p>
            <a:fld id="{8ABF4D95-4CA5-4E80-9337-8A6DFCA565C3}" type="slidenum">
              <a:rPr lang="en-US" smtClean="0"/>
              <a:t>19</a:t>
            </a:fld>
            <a:endParaRPr lang="en-US" dirty="0"/>
          </a:p>
        </p:txBody>
      </p:sp>
    </p:spTree>
    <p:extLst>
      <p:ext uri="{BB962C8B-B14F-4D97-AF65-F5344CB8AC3E}">
        <p14:creationId xmlns:p14="http://schemas.microsoft.com/office/powerpoint/2010/main" val="20530783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 RECRUITMENT | STUDENT FINANCIAL AID | STUDENT FACILITIES</a:t>
            </a:r>
          </a:p>
          <a:p>
            <a:endParaRPr lang="en-US" dirty="0"/>
          </a:p>
          <a:p>
            <a:r>
              <a:rPr lang="en-US" dirty="0"/>
              <a:t>We will re-energize our </a:t>
            </a:r>
            <a:r>
              <a:rPr lang="en-US" b="1" dirty="0"/>
              <a:t>RECRUITMENT</a:t>
            </a:r>
            <a:r>
              <a:rPr lang="en-US" dirty="0"/>
              <a:t> of students for the</a:t>
            </a:r>
            <a:r>
              <a:rPr lang="en-US" baseline="0" dirty="0"/>
              <a:t> public</a:t>
            </a:r>
            <a:r>
              <a:rPr lang="en-US" dirty="0"/>
              <a:t> ministry</a:t>
            </a:r>
            <a:r>
              <a:rPr lang="en-US" baseline="0" dirty="0"/>
              <a:t> opportunities in the WELS.</a:t>
            </a:r>
            <a:endParaRPr lang="en-US" dirty="0"/>
          </a:p>
          <a:p>
            <a:endParaRPr lang="en-US" dirty="0"/>
          </a:p>
          <a:p>
            <a:r>
              <a:rPr lang="en-US" dirty="0"/>
              <a:t>We will provide even more </a:t>
            </a:r>
            <a:r>
              <a:rPr lang="en-US" b="1" dirty="0"/>
              <a:t>FINANCIAL AID </a:t>
            </a:r>
            <a:r>
              <a:rPr lang="en-US" dirty="0"/>
              <a:t>so that every student who wants to train for ministry can do so. </a:t>
            </a:r>
          </a:p>
          <a:p>
            <a:endParaRPr lang="en-US" dirty="0"/>
          </a:p>
          <a:p>
            <a:r>
              <a:rPr lang="en-US" dirty="0"/>
              <a:t>And we will equip these students with enhanced and enlarged </a:t>
            </a:r>
            <a:r>
              <a:rPr lang="en-US" b="1" dirty="0"/>
              <a:t>FACILITIES</a:t>
            </a:r>
            <a:r>
              <a:rPr lang="en-US" b="1" baseline="0" dirty="0"/>
              <a:t> </a:t>
            </a:r>
            <a:r>
              <a:rPr lang="en-US" baseline="0" dirty="0"/>
              <a:t>that will be more appealing to prospective students and more useful for current students.</a:t>
            </a:r>
            <a:endParaRPr lang="en-US" dirty="0"/>
          </a:p>
          <a:p>
            <a:endParaRPr lang="en-US" dirty="0"/>
          </a:p>
          <a:p>
            <a:r>
              <a:rPr lang="en-US" dirty="0"/>
              <a:t>By the grace of God, EQUIPPING CHRISTIAN WITNESSES will allow Martin Luther College to serve the WELS more effectively.  </a:t>
            </a:r>
          </a:p>
        </p:txBody>
      </p:sp>
      <p:sp>
        <p:nvSpPr>
          <p:cNvPr id="4" name="Slide Number Placeholder 3"/>
          <p:cNvSpPr>
            <a:spLocks noGrp="1"/>
          </p:cNvSpPr>
          <p:nvPr>
            <p:ph type="sldNum" sz="quarter" idx="5"/>
          </p:nvPr>
        </p:nvSpPr>
        <p:spPr/>
        <p:txBody>
          <a:bodyPr/>
          <a:lstStyle/>
          <a:p>
            <a:fld id="{8ABF4D95-4CA5-4E80-9337-8A6DFCA565C3}" type="slidenum">
              <a:rPr lang="en-US" smtClean="0"/>
              <a:t>2</a:t>
            </a:fld>
            <a:endParaRPr lang="en-US" dirty="0"/>
          </a:p>
        </p:txBody>
      </p:sp>
    </p:spTree>
    <p:extLst>
      <p:ext uri="{BB962C8B-B14F-4D97-AF65-F5344CB8AC3E}">
        <p14:creationId xmlns:p14="http://schemas.microsoft.com/office/powerpoint/2010/main" val="17502022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36,000-square-foot facility will provide for many of our athletic department’s needs: locker rooms, batting cages, golf simulators, and artificial turf</a:t>
            </a:r>
            <a:r>
              <a:rPr lang="en-US" baseline="0" dirty="0"/>
              <a:t> equal to 60 yards of a football field.</a:t>
            </a:r>
            <a:endParaRPr lang="en-US" dirty="0"/>
          </a:p>
          <a:p>
            <a:endParaRPr lang="en-US" dirty="0"/>
          </a:p>
          <a:p>
            <a:r>
              <a:rPr lang="en-US" dirty="0"/>
              <a:t>The Knight Center will also enhance recruitment and retention. MLC exists in a competitive marketplace. Many, perhaps most, 18-year-olds are not certain they want to be a pastor, teacher, or staff minister. </a:t>
            </a:r>
          </a:p>
          <a:p>
            <a:r>
              <a:rPr lang="en-US" dirty="0"/>
              <a:t>They will often choose a Christian college that will help them continue to discover and develop their gifts while they make their vocational decisions. </a:t>
            </a:r>
          </a:p>
          <a:p>
            <a:endParaRPr lang="en-US" dirty="0"/>
          </a:p>
          <a:p>
            <a:r>
              <a:rPr lang="en-US" dirty="0"/>
              <a:t>We would like that college to be MLC. We would like to show them that we care about the full development of all their God-given gifts, including their athletic gifts, and we will supply the facilities that support that development. </a:t>
            </a:r>
          </a:p>
          <a:p>
            <a:endParaRPr lang="en-US" dirty="0"/>
          </a:p>
          <a:p>
            <a:endParaRPr lang="en-US" dirty="0"/>
          </a:p>
        </p:txBody>
      </p:sp>
      <p:sp>
        <p:nvSpPr>
          <p:cNvPr id="4" name="Slide Number Placeholder 3"/>
          <p:cNvSpPr>
            <a:spLocks noGrp="1"/>
          </p:cNvSpPr>
          <p:nvPr>
            <p:ph type="sldNum" sz="quarter" idx="5"/>
          </p:nvPr>
        </p:nvSpPr>
        <p:spPr/>
        <p:txBody>
          <a:bodyPr/>
          <a:lstStyle/>
          <a:p>
            <a:fld id="{8ABF4D95-4CA5-4E80-9337-8A6DFCA565C3}" type="slidenum">
              <a:rPr lang="en-US" smtClean="0"/>
              <a:t>20</a:t>
            </a:fld>
            <a:endParaRPr lang="en-US" dirty="0"/>
          </a:p>
        </p:txBody>
      </p:sp>
    </p:spTree>
    <p:extLst>
      <p:ext uri="{BB962C8B-B14F-4D97-AF65-F5344CB8AC3E}">
        <p14:creationId xmlns:p14="http://schemas.microsoft.com/office/powerpoint/2010/main" val="19933756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of our student athletes share their thoughts in this short video.</a:t>
            </a:r>
          </a:p>
        </p:txBody>
      </p:sp>
      <p:sp>
        <p:nvSpPr>
          <p:cNvPr id="4" name="Slide Number Placeholder 3"/>
          <p:cNvSpPr>
            <a:spLocks noGrp="1"/>
          </p:cNvSpPr>
          <p:nvPr>
            <p:ph type="sldNum" sz="quarter" idx="5"/>
          </p:nvPr>
        </p:nvSpPr>
        <p:spPr/>
        <p:txBody>
          <a:bodyPr/>
          <a:lstStyle/>
          <a:p>
            <a:fld id="{8ABF4D95-4CA5-4E80-9337-8A6DFCA565C3}" type="slidenum">
              <a:rPr lang="en-US" smtClean="0"/>
              <a:t>21</a:t>
            </a:fld>
            <a:endParaRPr lang="en-US" dirty="0"/>
          </a:p>
        </p:txBody>
      </p:sp>
    </p:spTree>
    <p:extLst>
      <p:ext uri="{BB962C8B-B14F-4D97-AF65-F5344CB8AC3E}">
        <p14:creationId xmlns:p14="http://schemas.microsoft.com/office/powerpoint/2010/main" val="10356781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see that we’re excited about the extraordinary opportunities God is presenting to us today through Equipping Christian Witnesses. </a:t>
            </a:r>
          </a:p>
          <a:p>
            <a:endParaRPr lang="en-US" dirty="0"/>
          </a:p>
          <a:p>
            <a:r>
              <a:rPr lang="en-US" dirty="0"/>
              <a:t>Perhaps God has placed you in a position where you can help us. </a:t>
            </a:r>
          </a:p>
          <a:p>
            <a:r>
              <a:rPr lang="en-US" dirty="0"/>
              <a:t>We realize he has already blessed the world through your support of your church, your</a:t>
            </a:r>
            <a:r>
              <a:rPr lang="en-US" baseline="0" dirty="0"/>
              <a:t> example</a:t>
            </a:r>
            <a:r>
              <a:rPr lang="en-US" dirty="0"/>
              <a:t> for the next generation, and your charitable giving to those less fortunate. </a:t>
            </a:r>
          </a:p>
          <a:p>
            <a:r>
              <a:rPr lang="en-US" dirty="0"/>
              <a:t>Might you be able to help MLC too?</a:t>
            </a:r>
          </a:p>
          <a:p>
            <a:endParaRPr lang="en-US" dirty="0"/>
          </a:p>
          <a:p>
            <a:r>
              <a:rPr lang="en-US" dirty="0"/>
              <a:t>We thank you for your faithfulness,</a:t>
            </a:r>
            <a:r>
              <a:rPr lang="en-US" baseline="0" dirty="0"/>
              <a:t> your prayers, and your financial support.</a:t>
            </a:r>
            <a:endParaRPr lang="en-US" dirty="0"/>
          </a:p>
        </p:txBody>
      </p:sp>
      <p:sp>
        <p:nvSpPr>
          <p:cNvPr id="4" name="Slide Number Placeholder 3"/>
          <p:cNvSpPr>
            <a:spLocks noGrp="1"/>
          </p:cNvSpPr>
          <p:nvPr>
            <p:ph type="sldNum" sz="quarter" idx="5"/>
          </p:nvPr>
        </p:nvSpPr>
        <p:spPr/>
        <p:txBody>
          <a:bodyPr/>
          <a:lstStyle/>
          <a:p>
            <a:fld id="{8ABF4D95-4CA5-4E80-9337-8A6DFCA565C3}" type="slidenum">
              <a:rPr lang="en-US" smtClean="0"/>
              <a:t>22</a:t>
            </a:fld>
            <a:endParaRPr lang="en-US" dirty="0"/>
          </a:p>
        </p:txBody>
      </p:sp>
    </p:spTree>
    <p:extLst>
      <p:ext uri="{BB962C8B-B14F-4D97-AF65-F5344CB8AC3E}">
        <p14:creationId xmlns:p14="http://schemas.microsoft.com/office/powerpoint/2010/main" val="1777310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EQUIPPING CHRISTIAN WITNESSES (ECW) toolbox is the place where you can find all ECW promotional materials, campaign updates, graphics, and videos. </a:t>
            </a:r>
          </a:p>
          <a:p>
            <a:endParaRPr lang="en-US" dirty="0"/>
          </a:p>
          <a:p>
            <a:r>
              <a:rPr lang="en-US" dirty="0"/>
              <a:t>Original files from our posts, articles, emails, and videos will be saved here for your personal viewing or sharing with others. </a:t>
            </a:r>
          </a:p>
          <a:p>
            <a:r>
              <a:rPr lang="en-US" dirty="0"/>
              <a:t>You have permission to download files to help you promote ECW with</a:t>
            </a:r>
            <a:r>
              <a:rPr lang="en-US" baseline="0" dirty="0"/>
              <a:t> your friends, family, and fellow congregational members</a:t>
            </a:r>
            <a:r>
              <a:rPr lang="en-US" dirty="0"/>
              <a:t>. </a:t>
            </a:r>
          </a:p>
          <a:p>
            <a:endParaRPr lang="en-US" dirty="0"/>
          </a:p>
          <a:p>
            <a:r>
              <a:rPr lang="en-US" dirty="0"/>
              <a:t>Revisit the toolbox often to see what’s new!</a:t>
            </a:r>
          </a:p>
        </p:txBody>
      </p:sp>
      <p:sp>
        <p:nvSpPr>
          <p:cNvPr id="4" name="Slide Number Placeholder 3"/>
          <p:cNvSpPr>
            <a:spLocks noGrp="1"/>
          </p:cNvSpPr>
          <p:nvPr>
            <p:ph type="sldNum" sz="quarter" idx="5"/>
          </p:nvPr>
        </p:nvSpPr>
        <p:spPr/>
        <p:txBody>
          <a:bodyPr/>
          <a:lstStyle/>
          <a:p>
            <a:fld id="{8ABF4D95-4CA5-4E80-9337-8A6DFCA565C3}" type="slidenum">
              <a:rPr lang="en-US" smtClean="0"/>
              <a:t>23</a:t>
            </a:fld>
            <a:endParaRPr lang="en-US" dirty="0"/>
          </a:p>
        </p:txBody>
      </p:sp>
    </p:spTree>
    <p:extLst>
      <p:ext uri="{BB962C8B-B14F-4D97-AF65-F5344CB8AC3E}">
        <p14:creationId xmlns:p14="http://schemas.microsoft.com/office/powerpoint/2010/main" val="21575967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ways you can give to this campaign, either online, via check, or over the phone. </a:t>
            </a:r>
          </a:p>
          <a:p>
            <a:r>
              <a:rPr lang="en-US" dirty="0"/>
              <a:t>The Mission Advancement Office</a:t>
            </a:r>
            <a:r>
              <a:rPr lang="en-US" baseline="0" dirty="0"/>
              <a:t> at MLC and o</a:t>
            </a:r>
            <a:r>
              <a:rPr lang="en-US" dirty="0"/>
              <a:t>ur Christian Giving counselors are here to help you. </a:t>
            </a:r>
          </a:p>
        </p:txBody>
      </p:sp>
      <p:sp>
        <p:nvSpPr>
          <p:cNvPr id="4" name="Slide Number Placeholder 3"/>
          <p:cNvSpPr>
            <a:spLocks noGrp="1"/>
          </p:cNvSpPr>
          <p:nvPr>
            <p:ph type="sldNum" sz="quarter" idx="5"/>
          </p:nvPr>
        </p:nvSpPr>
        <p:spPr/>
        <p:txBody>
          <a:bodyPr/>
          <a:lstStyle/>
          <a:p>
            <a:fld id="{8ABF4D95-4CA5-4E80-9337-8A6DFCA565C3}" type="slidenum">
              <a:rPr lang="en-US" smtClean="0"/>
              <a:t>24</a:t>
            </a:fld>
            <a:endParaRPr lang="en-US" dirty="0"/>
          </a:p>
        </p:txBody>
      </p:sp>
    </p:spTree>
    <p:extLst>
      <p:ext uri="{BB962C8B-B14F-4D97-AF65-F5344CB8AC3E}">
        <p14:creationId xmlns:p14="http://schemas.microsoft.com/office/powerpoint/2010/main" val="7400610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learning more about this campaign with us! </a:t>
            </a:r>
          </a:p>
        </p:txBody>
      </p:sp>
      <p:sp>
        <p:nvSpPr>
          <p:cNvPr id="4" name="Slide Number Placeholder 3"/>
          <p:cNvSpPr>
            <a:spLocks noGrp="1"/>
          </p:cNvSpPr>
          <p:nvPr>
            <p:ph type="sldNum" sz="quarter" idx="5"/>
          </p:nvPr>
        </p:nvSpPr>
        <p:spPr/>
        <p:txBody>
          <a:bodyPr/>
          <a:lstStyle/>
          <a:p>
            <a:fld id="{8ABF4D95-4CA5-4E80-9337-8A6DFCA565C3}" type="slidenum">
              <a:rPr lang="en-US" smtClean="0"/>
              <a:t>25</a:t>
            </a:fld>
            <a:endParaRPr lang="en-US" dirty="0"/>
          </a:p>
        </p:txBody>
      </p:sp>
    </p:spTree>
    <p:extLst>
      <p:ext uri="{BB962C8B-B14F-4D97-AF65-F5344CB8AC3E}">
        <p14:creationId xmlns:p14="http://schemas.microsoft.com/office/powerpoint/2010/main" val="2476872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pillar of our campaign focuses on the spiritual gift  of encouragement. </a:t>
            </a:r>
          </a:p>
          <a:p>
            <a:endParaRPr lang="en-US" dirty="0"/>
          </a:p>
          <a:p>
            <a:r>
              <a:rPr lang="en-US" dirty="0"/>
              <a:t>For many of our students, it was just one person’s encouragement that motivated their decision to become a pastor or teacher. </a:t>
            </a:r>
          </a:p>
          <a:p>
            <a:r>
              <a:rPr lang="en-US" dirty="0"/>
              <a:t>That person may have been another pastor or teacher, a spiritually mature member of their congregation, a grandparent they admire, their loving parents, or a trusted friend. </a:t>
            </a:r>
          </a:p>
          <a:p>
            <a:endParaRPr lang="en-US" dirty="0"/>
          </a:p>
          <a:p>
            <a:r>
              <a:rPr lang="en-US" dirty="0"/>
              <a:t>We humbly ask you to encourage prospective students as well. Why? Because we need many more Christian witnesses.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And please, don’t forget to encourage those students who already seem to be on that path toward ministry, </a:t>
            </a:r>
            <a:r>
              <a:rPr lang="en-US" sz="1200" b="1" kern="1200" dirty="0">
                <a:solidFill>
                  <a:schemeClr val="tx1"/>
                </a:solidFill>
                <a:effectLst/>
                <a:latin typeface="+mn-lt"/>
                <a:ea typeface="+mn-ea"/>
                <a:cs typeface="+mn-cs"/>
              </a:rPr>
              <a:t>or who are already at MLC</a:t>
            </a:r>
            <a:r>
              <a:rPr lang="en-US" sz="1200" b="1" kern="1200" baseline="0" dirty="0">
                <a:solidFill>
                  <a:schemeClr val="tx1"/>
                </a:solidFill>
                <a:effectLst/>
                <a:latin typeface="+mn-lt"/>
                <a:ea typeface="+mn-ea"/>
                <a:cs typeface="+mn-cs"/>
              </a:rPr>
              <a:t> or Wisconsin Lutheran Seminary!</a:t>
            </a:r>
            <a:endParaRPr lang="en-US" sz="1200" b="1" kern="1200" dirty="0">
              <a:solidFill>
                <a:schemeClr val="tx1"/>
              </a:solidFill>
              <a:effectLst/>
              <a:latin typeface="+mn-lt"/>
              <a:ea typeface="+mn-ea"/>
              <a:cs typeface="+mn-cs"/>
            </a:endParaRPr>
          </a:p>
          <a:p>
            <a:endParaRPr lang="en-US" dirty="0"/>
          </a:p>
          <a:p>
            <a:r>
              <a:rPr lang="en-US" dirty="0"/>
              <a:t>(PRESENTER – If you have your</a:t>
            </a:r>
            <a:r>
              <a:rPr lang="en-US" baseline="0" dirty="0"/>
              <a:t> own story of someone encouraging you, please share that as well.)</a:t>
            </a:r>
            <a:endParaRPr lang="en-US" dirty="0"/>
          </a:p>
          <a:p>
            <a:endParaRPr lang="en-US" dirty="0"/>
          </a:p>
          <a:p>
            <a:r>
              <a:rPr lang="en-US" dirty="0"/>
              <a:t>We are  facing both . . .</a:t>
            </a:r>
          </a:p>
          <a:p>
            <a:r>
              <a:rPr lang="en-US" dirty="0"/>
              <a:t>• a concerning number of current vacancies in our congregations and schools and</a:t>
            </a:r>
          </a:p>
          <a:p>
            <a:r>
              <a:rPr lang="en-US" dirty="0"/>
              <a:t>• an exciting and almost unimaginable number of open doors to new ministries.</a:t>
            </a:r>
          </a:p>
          <a:p>
            <a:endParaRPr lang="en-US" dirty="0"/>
          </a:p>
          <a:p>
            <a:r>
              <a:rPr lang="en-US" dirty="0"/>
              <a:t>MLC enrolls about 750 on-campus undergraduate students. We</a:t>
            </a:r>
            <a:r>
              <a:rPr lang="en-US" baseline="0" dirty="0"/>
              <a:t> pray that number could grow to 900 or even 1,000 students.</a:t>
            </a:r>
            <a:r>
              <a:rPr lang="en-US" dirty="0"/>
              <a:t> </a:t>
            </a:r>
          </a:p>
          <a:p>
            <a:r>
              <a:rPr lang="en-US" dirty="0"/>
              <a:t>We know that higher enrollment numbers are required to meet the numbers in need: the thousands of souls in existing WELS congregations who are needing a new pastor or teacher and cannot get one</a:t>
            </a:r>
          </a:p>
          <a:p>
            <a:r>
              <a:rPr lang="en-US" dirty="0"/>
              <a:t>as</a:t>
            </a:r>
            <a:r>
              <a:rPr lang="en-US" baseline="0" dirty="0"/>
              <a:t> well as</a:t>
            </a:r>
            <a:r>
              <a:rPr lang="en-US" dirty="0"/>
              <a:t> the hundreds of thousands across the world who are asking for biblical instruction . . . and the multitudes who do not even realize that they are lost. </a:t>
            </a:r>
          </a:p>
        </p:txBody>
      </p:sp>
      <p:sp>
        <p:nvSpPr>
          <p:cNvPr id="4" name="Slide Number Placeholder 3"/>
          <p:cNvSpPr>
            <a:spLocks noGrp="1"/>
          </p:cNvSpPr>
          <p:nvPr>
            <p:ph type="sldNum" sz="quarter" idx="5"/>
          </p:nvPr>
        </p:nvSpPr>
        <p:spPr/>
        <p:txBody>
          <a:bodyPr/>
          <a:lstStyle/>
          <a:p>
            <a:fld id="{8ABF4D95-4CA5-4E80-9337-8A6DFCA565C3}" type="slidenum">
              <a:rPr lang="en-US" smtClean="0"/>
              <a:t>3</a:t>
            </a:fld>
            <a:endParaRPr lang="en-US" dirty="0"/>
          </a:p>
        </p:txBody>
      </p:sp>
    </p:spTree>
    <p:extLst>
      <p:ext uri="{BB962C8B-B14F-4D97-AF65-F5344CB8AC3E}">
        <p14:creationId xmlns:p14="http://schemas.microsoft.com/office/powerpoint/2010/main" val="20078477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watch this video with Paul </a:t>
            </a:r>
            <a:r>
              <a:rPr lang="en-US" dirty="0" err="1"/>
              <a:t>Prange</a:t>
            </a:r>
            <a:r>
              <a:rPr lang="en-US" dirty="0"/>
              <a:t> (WELS Administrator for Ministerial Education) explaining the need for more called workers. </a:t>
            </a:r>
          </a:p>
        </p:txBody>
      </p:sp>
      <p:sp>
        <p:nvSpPr>
          <p:cNvPr id="4" name="Slide Number Placeholder 3"/>
          <p:cNvSpPr>
            <a:spLocks noGrp="1"/>
          </p:cNvSpPr>
          <p:nvPr>
            <p:ph type="sldNum" sz="quarter" idx="5"/>
          </p:nvPr>
        </p:nvSpPr>
        <p:spPr/>
        <p:txBody>
          <a:bodyPr/>
          <a:lstStyle/>
          <a:p>
            <a:fld id="{8ABF4D95-4CA5-4E80-9337-8A6DFCA565C3}" type="slidenum">
              <a:rPr lang="en-US" smtClean="0"/>
              <a:t>4</a:t>
            </a:fld>
            <a:endParaRPr lang="en-US" dirty="0"/>
          </a:p>
        </p:txBody>
      </p:sp>
    </p:spTree>
    <p:extLst>
      <p:ext uri="{BB962C8B-B14F-4D97-AF65-F5344CB8AC3E}">
        <p14:creationId xmlns:p14="http://schemas.microsoft.com/office/powerpoint/2010/main" val="2684918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Holy Spirit has opened huge doors for us in Asia, Africa, and the Americas. </a:t>
            </a:r>
          </a:p>
          <a:p>
            <a:r>
              <a:rPr lang="en-US" dirty="0"/>
              <a:t>Most recently, the Hmong Fellowship Church in Vietnam—more than 100,000 souls—asked that we provide them with ministerial training. </a:t>
            </a:r>
          </a:p>
          <a:p>
            <a:r>
              <a:rPr lang="en-US" dirty="0"/>
              <a:t>At the invitation of the communist government of Vietnam, we are building a theological training facility in Hanoi.</a:t>
            </a:r>
          </a:p>
          <a:p>
            <a:endParaRPr lang="en-US" dirty="0"/>
          </a:p>
          <a:p>
            <a:r>
              <a:rPr lang="en-US" dirty="0"/>
              <a:t>The Spirit has also opened more doors in our country: </a:t>
            </a:r>
          </a:p>
          <a:p>
            <a:r>
              <a:rPr lang="en-US" dirty="0"/>
              <a:t>• Seventeen new home missions were approved in 2018, many connected</a:t>
            </a:r>
            <a:r>
              <a:rPr lang="en-US" baseline="0" dirty="0"/>
              <a:t> to</a:t>
            </a:r>
            <a:r>
              <a:rPr lang="en-US" dirty="0"/>
              <a:t> schools or preschools. These ministries need workers.  </a:t>
            </a:r>
          </a:p>
          <a:p>
            <a:r>
              <a:rPr lang="en-US" dirty="0"/>
              <a:t>• WELS urban schools, spurred by Parental Choice laws, are outgrowing their facilities and their faculties. Milwaukee alone has capacity for an additional 150 teachers.</a:t>
            </a:r>
          </a:p>
          <a:p>
            <a:r>
              <a:rPr lang="en-US" dirty="0"/>
              <a:t>• WELS preschools—almost 400 of them!—are proving wonderful grounds for the gospel</a:t>
            </a:r>
            <a:r>
              <a:rPr lang="en-US" baseline="0" dirty="0"/>
              <a:t> to spread.</a:t>
            </a:r>
            <a:r>
              <a:rPr lang="en-US" dirty="0"/>
              <a:t> </a:t>
            </a:r>
          </a:p>
          <a:p>
            <a:r>
              <a:rPr lang="en-US" dirty="0"/>
              <a:t>• Campuses of Divine Savior Academy in Florida and Texas enroll 1,000+ students and are still growing. These schools could use 100 teachers or more over the next few years.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several years, we’ve also had an increasing demand for more pastors and teachers</a:t>
            </a:r>
            <a:r>
              <a:rPr lang="en-US" baseline="0" dirty="0"/>
              <a:t> because l</a:t>
            </a:r>
            <a:r>
              <a:rPr lang="en-US" dirty="0"/>
              <a:t>arge numbers of baby boomers are retiring, and we simply don’t have enough candidates to replace them. </a:t>
            </a:r>
          </a:p>
          <a:p>
            <a:endParaRPr lang="en-US" dirty="0"/>
          </a:p>
        </p:txBody>
      </p:sp>
      <p:sp>
        <p:nvSpPr>
          <p:cNvPr id="4" name="Slide Number Placeholder 3"/>
          <p:cNvSpPr>
            <a:spLocks noGrp="1"/>
          </p:cNvSpPr>
          <p:nvPr>
            <p:ph type="sldNum" sz="quarter" idx="5"/>
          </p:nvPr>
        </p:nvSpPr>
        <p:spPr/>
        <p:txBody>
          <a:bodyPr/>
          <a:lstStyle/>
          <a:p>
            <a:fld id="{8ABF4D95-4CA5-4E80-9337-8A6DFCA565C3}" type="slidenum">
              <a:rPr lang="en-US" smtClean="0"/>
              <a:t>5</a:t>
            </a:fld>
            <a:endParaRPr lang="en-US" dirty="0"/>
          </a:p>
        </p:txBody>
      </p:sp>
    </p:spTree>
    <p:extLst>
      <p:ext uri="{BB962C8B-B14F-4D97-AF65-F5344CB8AC3E}">
        <p14:creationId xmlns:p14="http://schemas.microsoft.com/office/powerpoint/2010/main" val="30570648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video with some thoughts from Matt Zeng about reaching nontraditional students. </a:t>
            </a:r>
          </a:p>
          <a:p>
            <a:r>
              <a:rPr lang="en-US" dirty="0"/>
              <a:t>Matt is an MLC ’19 graduate and current Wisconsin Lutheran Seminary student.</a:t>
            </a:r>
          </a:p>
        </p:txBody>
      </p:sp>
      <p:sp>
        <p:nvSpPr>
          <p:cNvPr id="4" name="Slide Number Placeholder 3"/>
          <p:cNvSpPr>
            <a:spLocks noGrp="1"/>
          </p:cNvSpPr>
          <p:nvPr>
            <p:ph type="sldNum" sz="quarter" idx="5"/>
          </p:nvPr>
        </p:nvSpPr>
        <p:spPr/>
        <p:txBody>
          <a:bodyPr/>
          <a:lstStyle/>
          <a:p>
            <a:fld id="{8ABF4D95-4CA5-4E80-9337-8A6DFCA565C3}" type="slidenum">
              <a:rPr lang="en-US" smtClean="0"/>
              <a:t>6</a:t>
            </a:fld>
            <a:endParaRPr lang="en-US" dirty="0"/>
          </a:p>
        </p:txBody>
      </p:sp>
    </p:spTree>
    <p:extLst>
      <p:ext uri="{BB962C8B-B14F-4D97-AF65-F5344CB8AC3E}">
        <p14:creationId xmlns:p14="http://schemas.microsoft.com/office/powerpoint/2010/main" val="23963116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can you help recruit students who might become your next pastor, teacher, or staff minister? </a:t>
            </a:r>
          </a:p>
          <a:p>
            <a:endParaRPr lang="en-US" dirty="0"/>
          </a:p>
          <a:p>
            <a:r>
              <a:rPr lang="en-US" dirty="0"/>
              <a:t>You probably can identify a couple students right now in your own mind. </a:t>
            </a:r>
          </a:p>
          <a:p>
            <a:endParaRPr lang="en-US" dirty="0"/>
          </a:p>
          <a:p>
            <a:r>
              <a:rPr lang="en-US" dirty="0"/>
              <a:t>Take</a:t>
            </a:r>
            <a:r>
              <a:rPr lang="en-US" baseline="0" dirty="0"/>
              <a:t> some time to encourage them to think about the public ministry.</a:t>
            </a:r>
            <a:r>
              <a:rPr lang="en-US" dirty="0"/>
              <a:t> </a:t>
            </a:r>
          </a:p>
          <a:p>
            <a:endParaRPr lang="en-US" dirty="0"/>
          </a:p>
          <a:p>
            <a:r>
              <a:rPr lang="en-US" dirty="0"/>
              <a:t>(PRESENTER – If you have your</a:t>
            </a:r>
            <a:r>
              <a:rPr lang="en-US" baseline="0" dirty="0"/>
              <a:t> own story of someone encouraging you, please share that.)</a:t>
            </a:r>
            <a:endParaRPr lang="en-US" dirty="0"/>
          </a:p>
          <a:p>
            <a:endParaRPr lang="en-US" dirty="0"/>
          </a:p>
          <a:p>
            <a:r>
              <a:rPr lang="en-US" dirty="0"/>
              <a:t>Here are some samples you could </a:t>
            </a:r>
            <a:r>
              <a:rPr lang="en-US"/>
              <a:t>use. </a:t>
            </a:r>
            <a:endParaRPr lang="en-US" dirty="0"/>
          </a:p>
          <a:p>
            <a:endParaRPr lang="en-US" dirty="0"/>
          </a:p>
        </p:txBody>
      </p:sp>
      <p:sp>
        <p:nvSpPr>
          <p:cNvPr id="4" name="Slide Number Placeholder 3"/>
          <p:cNvSpPr>
            <a:spLocks noGrp="1"/>
          </p:cNvSpPr>
          <p:nvPr>
            <p:ph type="sldNum" sz="quarter" idx="5"/>
          </p:nvPr>
        </p:nvSpPr>
        <p:spPr/>
        <p:txBody>
          <a:bodyPr/>
          <a:lstStyle/>
          <a:p>
            <a:fld id="{8ABF4D95-4CA5-4E80-9337-8A6DFCA565C3}" type="slidenum">
              <a:rPr lang="en-US" smtClean="0"/>
              <a:t>7</a:t>
            </a:fld>
            <a:endParaRPr lang="en-US" dirty="0"/>
          </a:p>
        </p:txBody>
      </p:sp>
    </p:spTree>
    <p:extLst>
      <p:ext uri="{BB962C8B-B14F-4D97-AF65-F5344CB8AC3E}">
        <p14:creationId xmlns:p14="http://schemas.microsoft.com/office/powerpoint/2010/main" val="5785294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an online form available where you can submit the name of a student you feel would be a good candidate for the ministry. </a:t>
            </a:r>
          </a:p>
          <a:p>
            <a:endParaRPr lang="en-US" dirty="0"/>
          </a:p>
          <a:p>
            <a:r>
              <a:rPr lang="en-US" dirty="0"/>
              <a:t>We will reach out and ask permission to send the student information about MLC so they can consider ministerial training for their future.</a:t>
            </a:r>
          </a:p>
        </p:txBody>
      </p:sp>
      <p:sp>
        <p:nvSpPr>
          <p:cNvPr id="4" name="Slide Number Placeholder 3"/>
          <p:cNvSpPr>
            <a:spLocks noGrp="1"/>
          </p:cNvSpPr>
          <p:nvPr>
            <p:ph type="sldNum" sz="quarter" idx="5"/>
          </p:nvPr>
        </p:nvSpPr>
        <p:spPr/>
        <p:txBody>
          <a:bodyPr/>
          <a:lstStyle/>
          <a:p>
            <a:fld id="{8ABF4D95-4CA5-4E80-9337-8A6DFCA565C3}" type="slidenum">
              <a:rPr lang="en-US" smtClean="0"/>
              <a:t>8</a:t>
            </a:fld>
            <a:endParaRPr lang="en-US" dirty="0"/>
          </a:p>
        </p:txBody>
      </p:sp>
    </p:spTree>
    <p:extLst>
      <p:ext uri="{BB962C8B-B14F-4D97-AF65-F5344CB8AC3E}">
        <p14:creationId xmlns:p14="http://schemas.microsoft.com/office/powerpoint/2010/main" val="1583403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second pillar addresses student financial aid.</a:t>
            </a:r>
          </a:p>
          <a:p>
            <a:endParaRPr lang="en-US" dirty="0"/>
          </a:p>
          <a:p>
            <a:r>
              <a:rPr lang="en-US" dirty="0"/>
              <a:t>College debt is a concern across our nation. </a:t>
            </a:r>
          </a:p>
          <a:p>
            <a:endParaRPr lang="en-US" dirty="0"/>
          </a:p>
          <a:p>
            <a:r>
              <a:rPr lang="en-US" dirty="0"/>
              <a:t>We at MLC are especially concerned, because we know that our graduates are not entering positions that will allow them to pay off college loans quickly.  </a:t>
            </a:r>
          </a:p>
        </p:txBody>
      </p:sp>
      <p:sp>
        <p:nvSpPr>
          <p:cNvPr id="4" name="Slide Number Placeholder 3"/>
          <p:cNvSpPr>
            <a:spLocks noGrp="1"/>
          </p:cNvSpPr>
          <p:nvPr>
            <p:ph type="sldNum" sz="quarter" idx="5"/>
          </p:nvPr>
        </p:nvSpPr>
        <p:spPr/>
        <p:txBody>
          <a:bodyPr/>
          <a:lstStyle/>
          <a:p>
            <a:fld id="{8ABF4D95-4CA5-4E80-9337-8A6DFCA565C3}" type="slidenum">
              <a:rPr lang="en-US" smtClean="0"/>
              <a:t>9</a:t>
            </a:fld>
            <a:endParaRPr lang="en-US" dirty="0"/>
          </a:p>
        </p:txBody>
      </p:sp>
    </p:spTree>
    <p:extLst>
      <p:ext uri="{BB962C8B-B14F-4D97-AF65-F5344CB8AC3E}">
        <p14:creationId xmlns:p14="http://schemas.microsoft.com/office/powerpoint/2010/main" val="7177727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9B497-4DE6-4878-BDAC-F9968C7319D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0575DCC-C93A-4447-968B-E7B36FDB67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EC586EF-B98A-4FEE-86B3-77A62DCC2B33}"/>
              </a:ext>
            </a:extLst>
          </p:cNvPr>
          <p:cNvSpPr>
            <a:spLocks noGrp="1"/>
          </p:cNvSpPr>
          <p:nvPr>
            <p:ph type="dt" sz="half" idx="10"/>
          </p:nvPr>
        </p:nvSpPr>
        <p:spPr/>
        <p:txBody>
          <a:bodyPr/>
          <a:lstStyle/>
          <a:p>
            <a:fld id="{B74CB7D2-8CFA-4AF8-B917-4DEB1A120D45}" type="datetimeFigureOut">
              <a:rPr lang="en-US" smtClean="0"/>
              <a:t>10/29/2019</a:t>
            </a:fld>
            <a:endParaRPr lang="en-US" dirty="0"/>
          </a:p>
        </p:txBody>
      </p:sp>
      <p:sp>
        <p:nvSpPr>
          <p:cNvPr id="5" name="Footer Placeholder 4">
            <a:extLst>
              <a:ext uri="{FF2B5EF4-FFF2-40B4-BE49-F238E27FC236}">
                <a16:creationId xmlns:a16="http://schemas.microsoft.com/office/drawing/2014/main" id="{9F29F9DA-B450-4B0F-9082-73682541C84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3891ABA-E80C-46D5-AAEB-DD8AAF5B1751}"/>
              </a:ext>
            </a:extLst>
          </p:cNvPr>
          <p:cNvSpPr>
            <a:spLocks noGrp="1"/>
          </p:cNvSpPr>
          <p:nvPr>
            <p:ph type="sldNum" sz="quarter" idx="12"/>
          </p:nvPr>
        </p:nvSpPr>
        <p:spPr/>
        <p:txBody>
          <a:bodyPr/>
          <a:lstStyle/>
          <a:p>
            <a:fld id="{B9BC18CF-9AD8-4072-9064-44B84878BF03}" type="slidenum">
              <a:rPr lang="en-US" smtClean="0"/>
              <a:t>‹#›</a:t>
            </a:fld>
            <a:endParaRPr lang="en-US" dirty="0"/>
          </a:p>
        </p:txBody>
      </p:sp>
    </p:spTree>
    <p:extLst>
      <p:ext uri="{BB962C8B-B14F-4D97-AF65-F5344CB8AC3E}">
        <p14:creationId xmlns:p14="http://schemas.microsoft.com/office/powerpoint/2010/main" val="30152645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D09EE-2140-4585-8562-7B36FF8D631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71ED839-8A90-477C-B760-D2755764EBB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DA265C-C7D5-4936-B7D2-FCA2A823B472}"/>
              </a:ext>
            </a:extLst>
          </p:cNvPr>
          <p:cNvSpPr>
            <a:spLocks noGrp="1"/>
          </p:cNvSpPr>
          <p:nvPr>
            <p:ph type="dt" sz="half" idx="10"/>
          </p:nvPr>
        </p:nvSpPr>
        <p:spPr/>
        <p:txBody>
          <a:bodyPr/>
          <a:lstStyle/>
          <a:p>
            <a:fld id="{B74CB7D2-8CFA-4AF8-B917-4DEB1A120D45}" type="datetimeFigureOut">
              <a:rPr lang="en-US" smtClean="0"/>
              <a:t>10/29/2019</a:t>
            </a:fld>
            <a:endParaRPr lang="en-US" dirty="0"/>
          </a:p>
        </p:txBody>
      </p:sp>
      <p:sp>
        <p:nvSpPr>
          <p:cNvPr id="5" name="Footer Placeholder 4">
            <a:extLst>
              <a:ext uri="{FF2B5EF4-FFF2-40B4-BE49-F238E27FC236}">
                <a16:creationId xmlns:a16="http://schemas.microsoft.com/office/drawing/2014/main" id="{7FD4DA23-8388-49C1-9EFA-C16EFA99101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6CE4721-A330-4394-A78E-7D21C672FF52}"/>
              </a:ext>
            </a:extLst>
          </p:cNvPr>
          <p:cNvSpPr>
            <a:spLocks noGrp="1"/>
          </p:cNvSpPr>
          <p:nvPr>
            <p:ph type="sldNum" sz="quarter" idx="12"/>
          </p:nvPr>
        </p:nvSpPr>
        <p:spPr/>
        <p:txBody>
          <a:bodyPr/>
          <a:lstStyle/>
          <a:p>
            <a:fld id="{B9BC18CF-9AD8-4072-9064-44B84878BF03}" type="slidenum">
              <a:rPr lang="en-US" smtClean="0"/>
              <a:t>‹#›</a:t>
            </a:fld>
            <a:endParaRPr lang="en-US" dirty="0"/>
          </a:p>
        </p:txBody>
      </p:sp>
    </p:spTree>
    <p:extLst>
      <p:ext uri="{BB962C8B-B14F-4D97-AF65-F5344CB8AC3E}">
        <p14:creationId xmlns:p14="http://schemas.microsoft.com/office/powerpoint/2010/main" val="13669901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B067628-DE55-4429-9AF6-F60E9F851CE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4F98B18-F8D3-4796-AC23-694FDD06242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AB596C-D8C7-4811-AE12-EAF73677619A}"/>
              </a:ext>
            </a:extLst>
          </p:cNvPr>
          <p:cNvSpPr>
            <a:spLocks noGrp="1"/>
          </p:cNvSpPr>
          <p:nvPr>
            <p:ph type="dt" sz="half" idx="10"/>
          </p:nvPr>
        </p:nvSpPr>
        <p:spPr/>
        <p:txBody>
          <a:bodyPr/>
          <a:lstStyle/>
          <a:p>
            <a:fld id="{B74CB7D2-8CFA-4AF8-B917-4DEB1A120D45}" type="datetimeFigureOut">
              <a:rPr lang="en-US" smtClean="0"/>
              <a:t>10/29/2019</a:t>
            </a:fld>
            <a:endParaRPr lang="en-US" dirty="0"/>
          </a:p>
        </p:txBody>
      </p:sp>
      <p:sp>
        <p:nvSpPr>
          <p:cNvPr id="5" name="Footer Placeholder 4">
            <a:extLst>
              <a:ext uri="{FF2B5EF4-FFF2-40B4-BE49-F238E27FC236}">
                <a16:creationId xmlns:a16="http://schemas.microsoft.com/office/drawing/2014/main" id="{F9182352-F8E0-49AE-B49E-30BE32C9B15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F393A3F-CA02-48A1-A186-2CD100048152}"/>
              </a:ext>
            </a:extLst>
          </p:cNvPr>
          <p:cNvSpPr>
            <a:spLocks noGrp="1"/>
          </p:cNvSpPr>
          <p:nvPr>
            <p:ph type="sldNum" sz="quarter" idx="12"/>
          </p:nvPr>
        </p:nvSpPr>
        <p:spPr/>
        <p:txBody>
          <a:bodyPr/>
          <a:lstStyle/>
          <a:p>
            <a:fld id="{B9BC18CF-9AD8-4072-9064-44B84878BF03}" type="slidenum">
              <a:rPr lang="en-US" smtClean="0"/>
              <a:t>‹#›</a:t>
            </a:fld>
            <a:endParaRPr lang="en-US" dirty="0"/>
          </a:p>
        </p:txBody>
      </p:sp>
    </p:spTree>
    <p:extLst>
      <p:ext uri="{BB962C8B-B14F-4D97-AF65-F5344CB8AC3E}">
        <p14:creationId xmlns:p14="http://schemas.microsoft.com/office/powerpoint/2010/main" val="37445577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23CA3-1275-40E9-B798-4EEEDABEA9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64D2AD-B62C-440A-A974-A1E85430A9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31163F-D159-489E-812C-726E32344FFE}"/>
              </a:ext>
            </a:extLst>
          </p:cNvPr>
          <p:cNvSpPr>
            <a:spLocks noGrp="1"/>
          </p:cNvSpPr>
          <p:nvPr>
            <p:ph type="dt" sz="half" idx="10"/>
          </p:nvPr>
        </p:nvSpPr>
        <p:spPr/>
        <p:txBody>
          <a:bodyPr/>
          <a:lstStyle/>
          <a:p>
            <a:fld id="{B74CB7D2-8CFA-4AF8-B917-4DEB1A120D45}" type="datetimeFigureOut">
              <a:rPr lang="en-US" smtClean="0"/>
              <a:t>10/29/2019</a:t>
            </a:fld>
            <a:endParaRPr lang="en-US" dirty="0"/>
          </a:p>
        </p:txBody>
      </p:sp>
      <p:sp>
        <p:nvSpPr>
          <p:cNvPr id="5" name="Footer Placeholder 4">
            <a:extLst>
              <a:ext uri="{FF2B5EF4-FFF2-40B4-BE49-F238E27FC236}">
                <a16:creationId xmlns:a16="http://schemas.microsoft.com/office/drawing/2014/main" id="{F54028C0-A4B8-4C3D-8DC6-5AA729B4A6E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070E912-3887-45E3-985F-67C4009332E7}"/>
              </a:ext>
            </a:extLst>
          </p:cNvPr>
          <p:cNvSpPr>
            <a:spLocks noGrp="1"/>
          </p:cNvSpPr>
          <p:nvPr>
            <p:ph type="sldNum" sz="quarter" idx="12"/>
          </p:nvPr>
        </p:nvSpPr>
        <p:spPr/>
        <p:txBody>
          <a:bodyPr/>
          <a:lstStyle/>
          <a:p>
            <a:fld id="{B9BC18CF-9AD8-4072-9064-44B84878BF03}" type="slidenum">
              <a:rPr lang="en-US" smtClean="0"/>
              <a:t>‹#›</a:t>
            </a:fld>
            <a:endParaRPr lang="en-US" dirty="0"/>
          </a:p>
        </p:txBody>
      </p:sp>
    </p:spTree>
    <p:extLst>
      <p:ext uri="{BB962C8B-B14F-4D97-AF65-F5344CB8AC3E}">
        <p14:creationId xmlns:p14="http://schemas.microsoft.com/office/powerpoint/2010/main" val="27470059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3196A-E3C8-4532-9EA8-EDCA639357F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57C2F1E-3660-497F-A034-63D588F9EC7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7828B09-2257-4112-B252-D32ABA537551}"/>
              </a:ext>
            </a:extLst>
          </p:cNvPr>
          <p:cNvSpPr>
            <a:spLocks noGrp="1"/>
          </p:cNvSpPr>
          <p:nvPr>
            <p:ph type="dt" sz="half" idx="10"/>
          </p:nvPr>
        </p:nvSpPr>
        <p:spPr/>
        <p:txBody>
          <a:bodyPr/>
          <a:lstStyle/>
          <a:p>
            <a:fld id="{B74CB7D2-8CFA-4AF8-B917-4DEB1A120D45}" type="datetimeFigureOut">
              <a:rPr lang="en-US" smtClean="0"/>
              <a:t>10/29/2019</a:t>
            </a:fld>
            <a:endParaRPr lang="en-US" dirty="0"/>
          </a:p>
        </p:txBody>
      </p:sp>
      <p:sp>
        <p:nvSpPr>
          <p:cNvPr id="5" name="Footer Placeholder 4">
            <a:extLst>
              <a:ext uri="{FF2B5EF4-FFF2-40B4-BE49-F238E27FC236}">
                <a16:creationId xmlns:a16="http://schemas.microsoft.com/office/drawing/2014/main" id="{3B43B910-42ED-4ACD-875B-B3C937A577B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57ECC87-068F-4EE4-A962-92453009A39D}"/>
              </a:ext>
            </a:extLst>
          </p:cNvPr>
          <p:cNvSpPr>
            <a:spLocks noGrp="1"/>
          </p:cNvSpPr>
          <p:nvPr>
            <p:ph type="sldNum" sz="quarter" idx="12"/>
          </p:nvPr>
        </p:nvSpPr>
        <p:spPr/>
        <p:txBody>
          <a:bodyPr/>
          <a:lstStyle/>
          <a:p>
            <a:fld id="{B9BC18CF-9AD8-4072-9064-44B84878BF03}" type="slidenum">
              <a:rPr lang="en-US" smtClean="0"/>
              <a:t>‹#›</a:t>
            </a:fld>
            <a:endParaRPr lang="en-US" dirty="0"/>
          </a:p>
        </p:txBody>
      </p:sp>
    </p:spTree>
    <p:extLst>
      <p:ext uri="{BB962C8B-B14F-4D97-AF65-F5344CB8AC3E}">
        <p14:creationId xmlns:p14="http://schemas.microsoft.com/office/powerpoint/2010/main" val="6290190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99CF0-D174-46C4-875D-4856A2FDD3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C5204D-0F15-4FAD-AE53-66ACA5DF92F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461C889-304B-41F4-AD1E-5970595D59D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E310199-1380-41F8-8A46-01E780E955B2}"/>
              </a:ext>
            </a:extLst>
          </p:cNvPr>
          <p:cNvSpPr>
            <a:spLocks noGrp="1"/>
          </p:cNvSpPr>
          <p:nvPr>
            <p:ph type="dt" sz="half" idx="10"/>
          </p:nvPr>
        </p:nvSpPr>
        <p:spPr/>
        <p:txBody>
          <a:bodyPr/>
          <a:lstStyle/>
          <a:p>
            <a:fld id="{B74CB7D2-8CFA-4AF8-B917-4DEB1A120D45}" type="datetimeFigureOut">
              <a:rPr lang="en-US" smtClean="0"/>
              <a:t>10/29/2019</a:t>
            </a:fld>
            <a:endParaRPr lang="en-US" dirty="0"/>
          </a:p>
        </p:txBody>
      </p:sp>
      <p:sp>
        <p:nvSpPr>
          <p:cNvPr id="6" name="Footer Placeholder 5">
            <a:extLst>
              <a:ext uri="{FF2B5EF4-FFF2-40B4-BE49-F238E27FC236}">
                <a16:creationId xmlns:a16="http://schemas.microsoft.com/office/drawing/2014/main" id="{120C195F-72AB-46FB-8792-28B9158421A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2430249-3D72-4D1B-91E6-BB66EFFA260D}"/>
              </a:ext>
            </a:extLst>
          </p:cNvPr>
          <p:cNvSpPr>
            <a:spLocks noGrp="1"/>
          </p:cNvSpPr>
          <p:nvPr>
            <p:ph type="sldNum" sz="quarter" idx="12"/>
          </p:nvPr>
        </p:nvSpPr>
        <p:spPr/>
        <p:txBody>
          <a:bodyPr/>
          <a:lstStyle/>
          <a:p>
            <a:fld id="{B9BC18CF-9AD8-4072-9064-44B84878BF03}" type="slidenum">
              <a:rPr lang="en-US" smtClean="0"/>
              <a:t>‹#›</a:t>
            </a:fld>
            <a:endParaRPr lang="en-US" dirty="0"/>
          </a:p>
        </p:txBody>
      </p:sp>
    </p:spTree>
    <p:extLst>
      <p:ext uri="{BB962C8B-B14F-4D97-AF65-F5344CB8AC3E}">
        <p14:creationId xmlns:p14="http://schemas.microsoft.com/office/powerpoint/2010/main" val="33221408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03DF7-4A44-4686-B4BD-390ED67A028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526FD2A-5A1D-4CAC-AC43-A8CD62FB2A8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C8C2BCD-5BDC-43E4-AC2F-13707582028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897A217-A9E4-4F27-B0B8-8F24F04854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48C010B-6503-46D2-9800-BDB812810FE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D342883-2D37-4522-991F-AC7B76AD7E3B}"/>
              </a:ext>
            </a:extLst>
          </p:cNvPr>
          <p:cNvSpPr>
            <a:spLocks noGrp="1"/>
          </p:cNvSpPr>
          <p:nvPr>
            <p:ph type="dt" sz="half" idx="10"/>
          </p:nvPr>
        </p:nvSpPr>
        <p:spPr/>
        <p:txBody>
          <a:bodyPr/>
          <a:lstStyle/>
          <a:p>
            <a:fld id="{B74CB7D2-8CFA-4AF8-B917-4DEB1A120D45}" type="datetimeFigureOut">
              <a:rPr lang="en-US" smtClean="0"/>
              <a:t>10/29/2019</a:t>
            </a:fld>
            <a:endParaRPr lang="en-US" dirty="0"/>
          </a:p>
        </p:txBody>
      </p:sp>
      <p:sp>
        <p:nvSpPr>
          <p:cNvPr id="8" name="Footer Placeholder 7">
            <a:extLst>
              <a:ext uri="{FF2B5EF4-FFF2-40B4-BE49-F238E27FC236}">
                <a16:creationId xmlns:a16="http://schemas.microsoft.com/office/drawing/2014/main" id="{104A3E66-C2E8-4AAE-A8C1-E4FCDC86DBDA}"/>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8FDE00CA-112C-4FE0-94C0-6CB1B23A16F3}"/>
              </a:ext>
            </a:extLst>
          </p:cNvPr>
          <p:cNvSpPr>
            <a:spLocks noGrp="1"/>
          </p:cNvSpPr>
          <p:nvPr>
            <p:ph type="sldNum" sz="quarter" idx="12"/>
          </p:nvPr>
        </p:nvSpPr>
        <p:spPr/>
        <p:txBody>
          <a:bodyPr/>
          <a:lstStyle/>
          <a:p>
            <a:fld id="{B9BC18CF-9AD8-4072-9064-44B84878BF03}" type="slidenum">
              <a:rPr lang="en-US" smtClean="0"/>
              <a:t>‹#›</a:t>
            </a:fld>
            <a:endParaRPr lang="en-US" dirty="0"/>
          </a:p>
        </p:txBody>
      </p:sp>
    </p:spTree>
    <p:extLst>
      <p:ext uri="{BB962C8B-B14F-4D97-AF65-F5344CB8AC3E}">
        <p14:creationId xmlns:p14="http://schemas.microsoft.com/office/powerpoint/2010/main" val="16378418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9151C-C044-4C8E-B6D5-61D4F237A96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62354CA-CECD-4099-967D-59979F3C005D}"/>
              </a:ext>
            </a:extLst>
          </p:cNvPr>
          <p:cNvSpPr>
            <a:spLocks noGrp="1"/>
          </p:cNvSpPr>
          <p:nvPr>
            <p:ph type="dt" sz="half" idx="10"/>
          </p:nvPr>
        </p:nvSpPr>
        <p:spPr/>
        <p:txBody>
          <a:bodyPr/>
          <a:lstStyle/>
          <a:p>
            <a:fld id="{B74CB7D2-8CFA-4AF8-B917-4DEB1A120D45}" type="datetimeFigureOut">
              <a:rPr lang="en-US" smtClean="0"/>
              <a:t>10/29/2019</a:t>
            </a:fld>
            <a:endParaRPr lang="en-US" dirty="0"/>
          </a:p>
        </p:txBody>
      </p:sp>
      <p:sp>
        <p:nvSpPr>
          <p:cNvPr id="4" name="Footer Placeholder 3">
            <a:extLst>
              <a:ext uri="{FF2B5EF4-FFF2-40B4-BE49-F238E27FC236}">
                <a16:creationId xmlns:a16="http://schemas.microsoft.com/office/drawing/2014/main" id="{D2E84507-2498-4BC3-B754-2940EFDEE03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1E8491A-410E-4BE5-BC3F-DE27321D8B31}"/>
              </a:ext>
            </a:extLst>
          </p:cNvPr>
          <p:cNvSpPr>
            <a:spLocks noGrp="1"/>
          </p:cNvSpPr>
          <p:nvPr>
            <p:ph type="sldNum" sz="quarter" idx="12"/>
          </p:nvPr>
        </p:nvSpPr>
        <p:spPr/>
        <p:txBody>
          <a:bodyPr/>
          <a:lstStyle/>
          <a:p>
            <a:fld id="{B9BC18CF-9AD8-4072-9064-44B84878BF03}" type="slidenum">
              <a:rPr lang="en-US" smtClean="0"/>
              <a:t>‹#›</a:t>
            </a:fld>
            <a:endParaRPr lang="en-US" dirty="0"/>
          </a:p>
        </p:txBody>
      </p:sp>
    </p:spTree>
    <p:extLst>
      <p:ext uri="{BB962C8B-B14F-4D97-AF65-F5344CB8AC3E}">
        <p14:creationId xmlns:p14="http://schemas.microsoft.com/office/powerpoint/2010/main" val="40070451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DACB1EB-C648-44CE-AF04-B73E13BD7D20}"/>
              </a:ext>
            </a:extLst>
          </p:cNvPr>
          <p:cNvSpPr>
            <a:spLocks noGrp="1"/>
          </p:cNvSpPr>
          <p:nvPr>
            <p:ph type="dt" sz="half" idx="10"/>
          </p:nvPr>
        </p:nvSpPr>
        <p:spPr/>
        <p:txBody>
          <a:bodyPr/>
          <a:lstStyle/>
          <a:p>
            <a:fld id="{B74CB7D2-8CFA-4AF8-B917-4DEB1A120D45}" type="datetimeFigureOut">
              <a:rPr lang="en-US" smtClean="0"/>
              <a:t>10/29/2019</a:t>
            </a:fld>
            <a:endParaRPr lang="en-US" dirty="0"/>
          </a:p>
        </p:txBody>
      </p:sp>
      <p:sp>
        <p:nvSpPr>
          <p:cNvPr id="3" name="Footer Placeholder 2">
            <a:extLst>
              <a:ext uri="{FF2B5EF4-FFF2-40B4-BE49-F238E27FC236}">
                <a16:creationId xmlns:a16="http://schemas.microsoft.com/office/drawing/2014/main" id="{11307645-2A8A-42D7-9180-93E87BF6F44C}"/>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A72DD88-B58D-4CBC-888E-78952252DD40}"/>
              </a:ext>
            </a:extLst>
          </p:cNvPr>
          <p:cNvSpPr>
            <a:spLocks noGrp="1"/>
          </p:cNvSpPr>
          <p:nvPr>
            <p:ph type="sldNum" sz="quarter" idx="12"/>
          </p:nvPr>
        </p:nvSpPr>
        <p:spPr/>
        <p:txBody>
          <a:bodyPr/>
          <a:lstStyle/>
          <a:p>
            <a:fld id="{B9BC18CF-9AD8-4072-9064-44B84878BF03}" type="slidenum">
              <a:rPr lang="en-US" smtClean="0"/>
              <a:t>‹#›</a:t>
            </a:fld>
            <a:endParaRPr lang="en-US" dirty="0"/>
          </a:p>
        </p:txBody>
      </p:sp>
    </p:spTree>
    <p:extLst>
      <p:ext uri="{BB962C8B-B14F-4D97-AF65-F5344CB8AC3E}">
        <p14:creationId xmlns:p14="http://schemas.microsoft.com/office/powerpoint/2010/main" val="29681636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AB68F-D263-4456-8EBA-87ACE05607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EF17AB-E5FF-40BD-8364-6B361538437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9F88E26-36EF-4510-8A45-959575FC0B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6B4689B-D942-49F4-81FB-D408E479C0CC}"/>
              </a:ext>
            </a:extLst>
          </p:cNvPr>
          <p:cNvSpPr>
            <a:spLocks noGrp="1"/>
          </p:cNvSpPr>
          <p:nvPr>
            <p:ph type="dt" sz="half" idx="10"/>
          </p:nvPr>
        </p:nvSpPr>
        <p:spPr/>
        <p:txBody>
          <a:bodyPr/>
          <a:lstStyle/>
          <a:p>
            <a:fld id="{B74CB7D2-8CFA-4AF8-B917-4DEB1A120D45}" type="datetimeFigureOut">
              <a:rPr lang="en-US" smtClean="0"/>
              <a:t>10/29/2019</a:t>
            </a:fld>
            <a:endParaRPr lang="en-US" dirty="0"/>
          </a:p>
        </p:txBody>
      </p:sp>
      <p:sp>
        <p:nvSpPr>
          <p:cNvPr id="6" name="Footer Placeholder 5">
            <a:extLst>
              <a:ext uri="{FF2B5EF4-FFF2-40B4-BE49-F238E27FC236}">
                <a16:creationId xmlns:a16="http://schemas.microsoft.com/office/drawing/2014/main" id="{46554895-AA83-474C-962C-636AE0DDD23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1747BEC-D725-4C05-BE0D-CFAD79101BB6}"/>
              </a:ext>
            </a:extLst>
          </p:cNvPr>
          <p:cNvSpPr>
            <a:spLocks noGrp="1"/>
          </p:cNvSpPr>
          <p:nvPr>
            <p:ph type="sldNum" sz="quarter" idx="12"/>
          </p:nvPr>
        </p:nvSpPr>
        <p:spPr/>
        <p:txBody>
          <a:bodyPr/>
          <a:lstStyle/>
          <a:p>
            <a:fld id="{B9BC18CF-9AD8-4072-9064-44B84878BF03}" type="slidenum">
              <a:rPr lang="en-US" smtClean="0"/>
              <a:t>‹#›</a:t>
            </a:fld>
            <a:endParaRPr lang="en-US" dirty="0"/>
          </a:p>
        </p:txBody>
      </p:sp>
    </p:spTree>
    <p:extLst>
      <p:ext uri="{BB962C8B-B14F-4D97-AF65-F5344CB8AC3E}">
        <p14:creationId xmlns:p14="http://schemas.microsoft.com/office/powerpoint/2010/main" val="27698705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1EF1E-B3BD-4403-8F1C-2D16A94F47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C4BBC02-D3BB-4397-8144-F19135242D9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A9CEA322-76D6-4F00-A0B3-39FEACEAD9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4BF916-0FC5-4152-B860-15B8AFA0F74C}"/>
              </a:ext>
            </a:extLst>
          </p:cNvPr>
          <p:cNvSpPr>
            <a:spLocks noGrp="1"/>
          </p:cNvSpPr>
          <p:nvPr>
            <p:ph type="dt" sz="half" idx="10"/>
          </p:nvPr>
        </p:nvSpPr>
        <p:spPr/>
        <p:txBody>
          <a:bodyPr/>
          <a:lstStyle/>
          <a:p>
            <a:fld id="{B74CB7D2-8CFA-4AF8-B917-4DEB1A120D45}" type="datetimeFigureOut">
              <a:rPr lang="en-US" smtClean="0"/>
              <a:t>10/29/2019</a:t>
            </a:fld>
            <a:endParaRPr lang="en-US" dirty="0"/>
          </a:p>
        </p:txBody>
      </p:sp>
      <p:sp>
        <p:nvSpPr>
          <p:cNvPr id="6" name="Footer Placeholder 5">
            <a:extLst>
              <a:ext uri="{FF2B5EF4-FFF2-40B4-BE49-F238E27FC236}">
                <a16:creationId xmlns:a16="http://schemas.microsoft.com/office/drawing/2014/main" id="{D3EE720E-C0CD-40FC-A8F2-1AD4F9A15C3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E735719-1593-417C-A184-60C9059A66C0}"/>
              </a:ext>
            </a:extLst>
          </p:cNvPr>
          <p:cNvSpPr>
            <a:spLocks noGrp="1"/>
          </p:cNvSpPr>
          <p:nvPr>
            <p:ph type="sldNum" sz="quarter" idx="12"/>
          </p:nvPr>
        </p:nvSpPr>
        <p:spPr/>
        <p:txBody>
          <a:bodyPr/>
          <a:lstStyle/>
          <a:p>
            <a:fld id="{B9BC18CF-9AD8-4072-9064-44B84878BF03}" type="slidenum">
              <a:rPr lang="en-US" smtClean="0"/>
              <a:t>‹#›</a:t>
            </a:fld>
            <a:endParaRPr lang="en-US" dirty="0"/>
          </a:p>
        </p:txBody>
      </p:sp>
    </p:spTree>
    <p:extLst>
      <p:ext uri="{BB962C8B-B14F-4D97-AF65-F5344CB8AC3E}">
        <p14:creationId xmlns:p14="http://schemas.microsoft.com/office/powerpoint/2010/main" val="35502669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8B75F1-18B1-4D97-B95B-39F9980F504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5565212-3BB4-4BFC-8690-F470E2940F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0669C2-3489-451F-AA14-0960690A4A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4CB7D2-8CFA-4AF8-B917-4DEB1A120D45}" type="datetimeFigureOut">
              <a:rPr lang="en-US" smtClean="0"/>
              <a:t>10/29/2019</a:t>
            </a:fld>
            <a:endParaRPr lang="en-US" dirty="0"/>
          </a:p>
        </p:txBody>
      </p:sp>
      <p:sp>
        <p:nvSpPr>
          <p:cNvPr id="5" name="Footer Placeholder 4">
            <a:extLst>
              <a:ext uri="{FF2B5EF4-FFF2-40B4-BE49-F238E27FC236}">
                <a16:creationId xmlns:a16="http://schemas.microsoft.com/office/drawing/2014/main" id="{04F1D09F-FF09-4F2D-92D6-BAA24C3E0D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2E44A9AC-B3C5-458B-B31A-0845F6BEA81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BC18CF-9AD8-4072-9064-44B84878BF03}" type="slidenum">
              <a:rPr lang="en-US" smtClean="0"/>
              <a:t>‹#›</a:t>
            </a:fld>
            <a:endParaRPr lang="en-US" dirty="0"/>
          </a:p>
        </p:txBody>
      </p:sp>
    </p:spTree>
    <p:extLst>
      <p:ext uri="{BB962C8B-B14F-4D97-AF65-F5344CB8AC3E}">
        <p14:creationId xmlns:p14="http://schemas.microsoft.com/office/powerpoint/2010/main" val="12169443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video" Target="https://player.vimeo.com/video/353827199?app_id=122963" TargetMode="External"/><Relationship Id="rId5" Type="http://schemas.openxmlformats.org/officeDocument/2006/relationships/image" Target="../media/image19.jpeg"/><Relationship Id="rId4" Type="http://schemas.openxmlformats.org/officeDocument/2006/relationships/image" Target="../media/image18.jpg"/></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xml"/><Relationship Id="rId1" Type="http://schemas.openxmlformats.org/officeDocument/2006/relationships/video" Target="https://player.vimeo.com/video/346647738?app_id=122963" TargetMode="External"/><Relationship Id="rId5" Type="http://schemas.openxmlformats.org/officeDocument/2006/relationships/image" Target="../media/image25.jpeg"/><Relationship Id="rId4" Type="http://schemas.openxmlformats.org/officeDocument/2006/relationships/image" Target="../media/image24.jpg"/></Relationships>
</file>

<file path=ppt/slides/_rels/slide2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video" Target="https://player.vimeo.com/video/346645870?app_id=122963" TargetMode="External"/><Relationship Id="rId5" Type="http://schemas.openxmlformats.org/officeDocument/2006/relationships/image" Target="../media/image5.jpeg"/><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video" Target="https://player.vimeo.com/video/346645615?app_id=122963" TargetMode="External"/><Relationship Id="rId5" Type="http://schemas.openxmlformats.org/officeDocument/2006/relationships/image" Target="../media/image8.jpeg"/><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uilding, old, tower, red&#10;&#10;Description automatically generated">
            <a:extLst>
              <a:ext uri="{FF2B5EF4-FFF2-40B4-BE49-F238E27FC236}">
                <a16:creationId xmlns:a16="http://schemas.microsoft.com/office/drawing/2014/main" id="{126C7BEB-640B-4381-B35F-62367BE4D9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917791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library, man, sign&#10;&#10;Description automatically generated">
            <a:extLst>
              <a:ext uri="{FF2B5EF4-FFF2-40B4-BE49-F238E27FC236}">
                <a16:creationId xmlns:a16="http://schemas.microsoft.com/office/drawing/2014/main" id="{0166A54E-4265-4066-A7E8-72103DC80C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088659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69EDA30A-2555-46C2-AB19-A1C42E5B68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743222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79BCCD6F-D425-40E5-96D5-066A954776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588809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B64CBDF7-842D-4A6C-86BA-FBF29A8F75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365953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ed sign on the side of a building&#10;&#10;Description automatically generated">
            <a:extLst>
              <a:ext uri="{FF2B5EF4-FFF2-40B4-BE49-F238E27FC236}">
                <a16:creationId xmlns:a16="http://schemas.microsoft.com/office/drawing/2014/main" id="{128DA7B9-8717-4CD0-8C0F-E5B1B269DC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42703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44BE9F9E-1861-4E36-A490-E20B18509F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279512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man, sitting, standing&#10;&#10;Description automatically generated">
            <a:extLst>
              <a:ext uri="{FF2B5EF4-FFF2-40B4-BE49-F238E27FC236}">
                <a16:creationId xmlns:a16="http://schemas.microsoft.com/office/drawing/2014/main" id="{2A7C1FFE-A1C5-49BC-9BEE-6B22C50C53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Online Media 3" title="MLC Architecture Rendering">
            <a:hlinkClick r:id="" action="ppaction://media"/>
            <a:extLst>
              <a:ext uri="{FF2B5EF4-FFF2-40B4-BE49-F238E27FC236}">
                <a16:creationId xmlns:a16="http://schemas.microsoft.com/office/drawing/2014/main" id="{307C5841-1E7D-456F-920C-DC96941FB874}"/>
              </a:ext>
            </a:extLst>
          </p:cNvPr>
          <p:cNvPicPr>
            <a:picLocks noRot="1" noChangeAspect="1"/>
          </p:cNvPicPr>
          <p:nvPr>
            <a:videoFile r:link="rId1"/>
          </p:nvPr>
        </p:nvPicPr>
        <p:blipFill>
          <a:blip r:embed="rId5"/>
          <a:stretch>
            <a:fillRect/>
          </a:stretch>
        </p:blipFill>
        <p:spPr>
          <a:xfrm>
            <a:off x="914400" y="1057677"/>
            <a:ext cx="10363200" cy="5838423"/>
          </a:xfrm>
          <a:prstGeom prst="rect">
            <a:avLst/>
          </a:prstGeom>
        </p:spPr>
      </p:pic>
    </p:spTree>
    <p:extLst>
      <p:ext uri="{BB962C8B-B14F-4D97-AF65-F5344CB8AC3E}">
        <p14:creationId xmlns:p14="http://schemas.microsoft.com/office/powerpoint/2010/main" val="1557738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EE4ADC04-0013-410F-AB2B-FC6951724A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850315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arge stadium with green grass&#10;&#10;Description automatically generated">
            <a:extLst>
              <a:ext uri="{FF2B5EF4-FFF2-40B4-BE49-F238E27FC236}">
                <a16:creationId xmlns:a16="http://schemas.microsoft.com/office/drawing/2014/main" id="{811253B7-932B-4D75-AD65-8DFBCC229B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180333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text on a white background&#10;&#10;Description automatically generated">
            <a:extLst>
              <a:ext uri="{FF2B5EF4-FFF2-40B4-BE49-F238E27FC236}">
                <a16:creationId xmlns:a16="http://schemas.microsoft.com/office/drawing/2014/main" id="{BAF8DE78-7582-4EEB-93FE-7C5EE39963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471058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F78F355B-F7B7-4F61-86A0-18DEF37139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633325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card&#10;&#10;Description automatically generated">
            <a:extLst>
              <a:ext uri="{FF2B5EF4-FFF2-40B4-BE49-F238E27FC236}">
                <a16:creationId xmlns:a16="http://schemas.microsoft.com/office/drawing/2014/main" id="{9A5AC576-35A2-4738-BA39-2EDD57E9DC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75" y="0"/>
            <a:ext cx="12134850" cy="6858000"/>
          </a:xfrm>
          <a:prstGeom prst="rect">
            <a:avLst/>
          </a:prstGeom>
        </p:spPr>
      </p:pic>
    </p:spTree>
    <p:extLst>
      <p:ext uri="{BB962C8B-B14F-4D97-AF65-F5344CB8AC3E}">
        <p14:creationId xmlns:p14="http://schemas.microsoft.com/office/powerpoint/2010/main" val="34075151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man, sitting, holding&#10;&#10;Description automatically generated">
            <a:extLst>
              <a:ext uri="{FF2B5EF4-FFF2-40B4-BE49-F238E27FC236}">
                <a16:creationId xmlns:a16="http://schemas.microsoft.com/office/drawing/2014/main" id="{682371E4-60D1-4083-902D-5661EBC0E3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Online Media 1" title="Student Athlete">
            <a:hlinkClick r:id="" action="ppaction://media"/>
            <a:extLst>
              <a:ext uri="{FF2B5EF4-FFF2-40B4-BE49-F238E27FC236}">
                <a16:creationId xmlns:a16="http://schemas.microsoft.com/office/drawing/2014/main" id="{6AD1AC09-F98F-43CB-94C1-C4F0D7282028}"/>
              </a:ext>
            </a:extLst>
          </p:cNvPr>
          <p:cNvPicPr>
            <a:picLocks noRot="1" noChangeAspect="1"/>
          </p:cNvPicPr>
          <p:nvPr>
            <a:videoFile r:link="rId1"/>
          </p:nvPr>
        </p:nvPicPr>
        <p:blipFill>
          <a:blip r:embed="rId5"/>
          <a:stretch>
            <a:fillRect/>
          </a:stretch>
        </p:blipFill>
        <p:spPr>
          <a:xfrm>
            <a:off x="1093017" y="1220836"/>
            <a:ext cx="10005966" cy="5637164"/>
          </a:xfrm>
          <a:prstGeom prst="rect">
            <a:avLst/>
          </a:prstGeom>
        </p:spPr>
      </p:pic>
    </p:spTree>
    <p:extLst>
      <p:ext uri="{BB962C8B-B14F-4D97-AF65-F5344CB8AC3E}">
        <p14:creationId xmlns:p14="http://schemas.microsoft.com/office/powerpoint/2010/main" val="2814362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6E54FCB7-08DC-437A-856F-FBDDBB843A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919118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newspaper&#10;&#10;Description automatically generated">
            <a:extLst>
              <a:ext uri="{FF2B5EF4-FFF2-40B4-BE49-F238E27FC236}">
                <a16:creationId xmlns:a16="http://schemas.microsoft.com/office/drawing/2014/main" id="{EA91D037-97AE-40C4-B67D-C45BB8068C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351221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5343D5DB-3A05-4575-8725-F643EEC255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935383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DFC6E4BD-8D0C-4CF1-B633-FC2FAE840C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16570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walking in the grass&#10;&#10;Description automatically generated">
            <a:extLst>
              <a:ext uri="{FF2B5EF4-FFF2-40B4-BE49-F238E27FC236}">
                <a16:creationId xmlns:a16="http://schemas.microsoft.com/office/drawing/2014/main" id="{8288ADD7-FED9-4F5D-BED2-2DDD1BF013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795136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man, standing, holding&#10;&#10;Description automatically generated">
            <a:extLst>
              <a:ext uri="{FF2B5EF4-FFF2-40B4-BE49-F238E27FC236}">
                <a16:creationId xmlns:a16="http://schemas.microsoft.com/office/drawing/2014/main" id="{81050389-EA33-4804-A1B2-81D302B73F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Online Media 3" title="The Need for Called Workers">
            <a:hlinkClick r:id="" action="ppaction://media"/>
            <a:extLst>
              <a:ext uri="{FF2B5EF4-FFF2-40B4-BE49-F238E27FC236}">
                <a16:creationId xmlns:a16="http://schemas.microsoft.com/office/drawing/2014/main" id="{E46084AF-F493-4D5B-BD9F-3762D666FB1E}"/>
              </a:ext>
            </a:extLst>
          </p:cNvPr>
          <p:cNvPicPr>
            <a:picLocks noRot="1" noChangeAspect="1"/>
          </p:cNvPicPr>
          <p:nvPr>
            <a:videoFile r:link="rId1"/>
          </p:nvPr>
        </p:nvPicPr>
        <p:blipFill>
          <a:blip r:embed="rId5"/>
          <a:stretch>
            <a:fillRect/>
          </a:stretch>
        </p:blipFill>
        <p:spPr>
          <a:xfrm>
            <a:off x="981809" y="1095531"/>
            <a:ext cx="10228382" cy="5762469"/>
          </a:xfrm>
          <a:prstGeom prst="rect">
            <a:avLst/>
          </a:prstGeom>
        </p:spPr>
      </p:pic>
    </p:spTree>
    <p:extLst>
      <p:ext uri="{BB962C8B-B14F-4D97-AF65-F5344CB8AC3E}">
        <p14:creationId xmlns:p14="http://schemas.microsoft.com/office/powerpoint/2010/main" val="2743986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5E497F01-3805-4093-9079-91FA78A9C0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727789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man, standing, holding&#10;&#10;Description automatically generated">
            <a:extLst>
              <a:ext uri="{FF2B5EF4-FFF2-40B4-BE49-F238E27FC236}">
                <a16:creationId xmlns:a16="http://schemas.microsoft.com/office/drawing/2014/main" id="{CACEF6E5-18F2-4455-934D-F72935E456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Online Media 3" title="Student Perspective">
            <a:hlinkClick r:id="" action="ppaction://media"/>
            <a:extLst>
              <a:ext uri="{FF2B5EF4-FFF2-40B4-BE49-F238E27FC236}">
                <a16:creationId xmlns:a16="http://schemas.microsoft.com/office/drawing/2014/main" id="{FB6E3151-CB36-42C9-8394-AD07EF1195ED}"/>
              </a:ext>
            </a:extLst>
          </p:cNvPr>
          <p:cNvPicPr>
            <a:picLocks noRot="1" noChangeAspect="1"/>
          </p:cNvPicPr>
          <p:nvPr>
            <a:videoFile r:link="rId1"/>
          </p:nvPr>
        </p:nvPicPr>
        <p:blipFill>
          <a:blip r:embed="rId5"/>
          <a:stretch>
            <a:fillRect/>
          </a:stretch>
        </p:blipFill>
        <p:spPr>
          <a:xfrm>
            <a:off x="952500" y="1062507"/>
            <a:ext cx="10287000" cy="5795493"/>
          </a:xfrm>
          <a:prstGeom prst="rect">
            <a:avLst/>
          </a:prstGeom>
        </p:spPr>
      </p:pic>
    </p:spTree>
    <p:extLst>
      <p:ext uri="{BB962C8B-B14F-4D97-AF65-F5344CB8AC3E}">
        <p14:creationId xmlns:p14="http://schemas.microsoft.com/office/powerpoint/2010/main" val="1930655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text&#10;&#10;Description automatically generated">
            <a:extLst>
              <a:ext uri="{FF2B5EF4-FFF2-40B4-BE49-F238E27FC236}">
                <a16:creationId xmlns:a16="http://schemas.microsoft.com/office/drawing/2014/main" id="{24F2A7C7-23E9-41BB-806C-9DC2B3B29C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013533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E59D6864-13D5-45FA-8357-D4FFFBE4B2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838994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holding a sign&#10;&#10;Description automatically generated">
            <a:extLst>
              <a:ext uri="{FF2B5EF4-FFF2-40B4-BE49-F238E27FC236}">
                <a16:creationId xmlns:a16="http://schemas.microsoft.com/office/drawing/2014/main" id="{B676FF5A-726A-4269-9D32-8479596E40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5429044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482</TotalTime>
  <Words>2007</Words>
  <Application>Microsoft Office PowerPoint</Application>
  <PresentationFormat>Widescreen</PresentationFormat>
  <Paragraphs>159</Paragraphs>
  <Slides>25</Slides>
  <Notes>25</Notes>
  <HiddenSlides>0</HiddenSlides>
  <MMClips>4</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25</vt:i4>
      </vt:variant>
    </vt:vector>
  </HeadingPairs>
  <TitlesOfParts>
    <vt:vector size="29"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User</cp:lastModifiedBy>
  <cp:revision>32</cp:revision>
  <dcterms:created xsi:type="dcterms:W3CDTF">2019-10-23T16:44:06Z</dcterms:created>
  <dcterms:modified xsi:type="dcterms:W3CDTF">2019-10-29T16:15:02Z</dcterms:modified>
</cp:coreProperties>
</file>