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5" r:id="rId2"/>
    <p:sldId id="260" r:id="rId3"/>
    <p:sldId id="271" r:id="rId4"/>
    <p:sldId id="272" r:id="rId5"/>
    <p:sldId id="267" r:id="rId6"/>
    <p:sldId id="266" r:id="rId7"/>
    <p:sldId id="268" r:id="rId8"/>
    <p:sldId id="269" r:id="rId9"/>
    <p:sldId id="257" r:id="rId10"/>
    <p:sldId id="270" r:id="rId11"/>
    <p:sldId id="258" r:id="rId12"/>
    <p:sldId id="273" r:id="rId13"/>
  </p:sldIdLst>
  <p:sldSz cx="12192000" cy="6858000"/>
  <p:notesSz cx="6985000" cy="9283700"/>
  <p:embeddedFontLst>
    <p:embeddedFont>
      <p:font typeface="Adobe Garamond Pro Bold" panose="02020702060506020403" charset="0"/>
      <p:bold r:id="rId15"/>
      <p:boldItalic r:id="rId16"/>
    </p:embeddedFont>
    <p:embeddedFont>
      <p:font typeface="AGaramondPro-Regular" panose="02020502060506020403" charset="0"/>
      <p:regular r:id="rId17"/>
    </p:embeddedFont>
    <p:embeddedFont>
      <p:font typeface="AGaramondPro-Semibold" panose="02020602060506020403" charset="0"/>
      <p:bold r:id="rId18"/>
    </p:embeddedFont>
    <p:embeddedFont>
      <p:font typeface="AGaramondPro-SemiboldItalic" panose="02020602060506090403" charset="0"/>
      <p:boldItalic r:id="rId19"/>
    </p:embeddedFont>
    <p:embeddedFont>
      <p:font typeface="Bonheur Royale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288"/>
    <a:srgbClr val="5D9183"/>
    <a:srgbClr val="3975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86" autoAdjust="0"/>
  </p:normalViewPr>
  <p:slideViewPr>
    <p:cSldViewPr snapToGrid="0">
      <p:cViewPr varScale="1">
        <p:scale>
          <a:sx n="102" d="100"/>
          <a:sy n="102" d="100"/>
        </p:scale>
        <p:origin x="9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0655A29-C3FD-4C8C-A56C-4901C5243FE0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3EE358F-7D5E-4FC9-8F74-247235A86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40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85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38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73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778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93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722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203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digital rendering of what the ascetically pleasing brick canopy will look like.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477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E358F-7D5E-4FC9-8F74-247235A86C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51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85C1F-0225-41C1-A66F-171860C060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301D9E-CF74-40C2-B56E-6F737FB37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B8E6E-5A9F-4619-9792-776C4E4D7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116D-CA54-4EFD-8968-A74C2B75D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C9660-D0A5-4F1D-9894-23B9AC7F0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27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59633-A4C8-43F8-BCBB-C6798B7D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5854F9-D49D-4046-AC0A-F70203391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5C179-F2B3-4CA6-8572-B316FE204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1831A6-1F6D-47D1-A2D6-29748E4A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3A722-7EC2-4D2C-8978-2006D84AB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63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FE671-1F47-443C-BC7B-6380806FE4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20CEC3-AE53-4F49-A0AF-A900F0340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7CE53-3454-4F92-B75B-C7893EF6A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350BD-BC4A-4EDB-A264-2E391EC91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45F286-CE00-47EB-84E9-33609D0D7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97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0F649-F207-4717-8099-DF5E3EE39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44A9E-065C-4561-9F87-617D97C17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C7139F-1BD2-464D-9AA6-F1EC5A6E5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29D9D-E31C-4FED-B76B-853A0FA5E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5844D-F729-43A1-A085-6E8D37137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573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2663E-7277-443E-9DC4-342B2713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61477-2C06-4C9E-9901-C8F184D0D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37FE5-FF51-446F-9787-A038F4247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C6B65-59DE-458C-A672-93D7E5614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4B6750-ADCE-4CFD-877E-5CB76F1D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45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51CF5-5F6D-4F44-B613-7AD5E3BAD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B8811-E4F2-4485-9CC6-1D41B96849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6BE83B-DE06-426A-9783-CDD3C73D1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3C36D-1BC1-41F6-8234-249875AF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96A7F-8330-479D-A30A-EC3410247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A71F92-7F26-4347-9B56-22BD974FA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28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6FB1F-759D-4C12-8288-2F18C5816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B22E9-E3A5-468A-AB6C-ED3CBC5B5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F11370-C4B3-4EF7-AE41-B4FB1625E9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1C425-EE6D-4D62-B04B-8FA8DB3142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450409-B444-4AB0-83E1-5C4D90AE7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76F311-16A0-42BF-99F0-F299E0947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949073-BB40-471C-8712-3318C2437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6054F7-2222-42DB-BA5C-52CB4F138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49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7FB63-4B99-43E1-8005-5F47E9C87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4736C-D5FB-4952-AF5A-2A8DA226B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924B0-0B52-4ED4-BE3F-328DA3034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EE35F8-556C-4B99-8F59-B076E4980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504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76C8E-4BD4-4356-99CE-37D52704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887F0-8F65-4B60-9E27-6E8839174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B17C9E-E13B-461D-B9F1-781F92FC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3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4068E-6003-4352-B81F-D02472C42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B2957-EA7A-4504-9E81-6CB5215D86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ADB69-35FF-424D-8A2D-5C1C6FECCC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FE0C7-EC45-48F2-A546-FA352CF5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C951BD-735E-4415-8A66-554E8EC86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39EC8-A325-4DAA-BD74-4454B2101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42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A4197-BBD3-487E-91AB-016428BD6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4CA09A-07F3-4AB8-9471-10E79607E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7AE1D1-3645-46EB-A043-60A35A82D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DF3E91-EBBC-478F-A588-28911B390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09FC9A-683B-47E0-9311-9A2F4B865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0252C2-1737-456C-986C-55CCB2A51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3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D842AF-5A75-4F1A-92DA-347FA0039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95BCA0-51B6-40B6-BC3E-3B50CA7CB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6F37A-EC1E-424E-A93E-5A24FCA9DE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E129F-7BE6-412F-B633-6F384D554D57}" type="datetimeFigureOut">
              <a:rPr lang="en-US" smtClean="0"/>
              <a:t>10/25/2024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A67006-C129-40A2-A707-048AA09BE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B5824-DD31-4CA3-B23D-1A5145EDB7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7AD34-2A5F-4C32-B26B-9122A163C7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06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975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AA0D3-E83F-4A3A-9CA3-91B9BF170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78B32F-B956-4DB4-92BD-83360C21FB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3" b="10800"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209DFAC-A73B-41B2-AAB0-AA0DA8F50BEB}"/>
              </a:ext>
            </a:extLst>
          </p:cNvPr>
          <p:cNvSpPr/>
          <p:nvPr/>
        </p:nvSpPr>
        <p:spPr>
          <a:xfrm>
            <a:off x="-164459" y="5157479"/>
            <a:ext cx="12505522" cy="15130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23000">
                <a:schemeClr val="bg1"/>
              </a:gs>
              <a:gs pos="78000">
                <a:schemeClr val="bg1"/>
              </a:gs>
              <a:gs pos="100000">
                <a:schemeClr val="bg1">
                  <a:alpha val="2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5331D8-FD0F-4C5B-B5B3-191D31067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51" y="5279202"/>
            <a:ext cx="5792898" cy="126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893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CCACF4-2DE6-4040-B06A-A4D89FBCC2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A8674F-EDB2-409D-9C8C-20FAA2CF5B8B}"/>
              </a:ext>
            </a:extLst>
          </p:cNvPr>
          <p:cNvSpPr/>
          <p:nvPr/>
        </p:nvSpPr>
        <p:spPr>
          <a:xfrm>
            <a:off x="586574" y="623547"/>
            <a:ext cx="11018849" cy="5260849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F1BB4-0D5D-45A1-BF80-A72FB49FE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0648" y="983954"/>
            <a:ext cx="10590703" cy="4900442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US" sz="5800" b="1" i="1" dirty="0">
                <a:latin typeface="Adobe Garamond Pro Bold" panose="02020702060506020403" pitchFamily="18" charset="0"/>
              </a:rPr>
              <a:t>Restoring the Entrance Is No Small Task!</a:t>
            </a:r>
          </a:p>
          <a:p>
            <a:pPr marL="0" indent="0" algn="ctr">
              <a:buNone/>
            </a:pPr>
            <a:endParaRPr lang="en-US" sz="800" dirty="0">
              <a:latin typeface="Adobe Garamond Pro Bold" panose="02020702060506020403" pitchFamily="18" charset="0"/>
            </a:endParaRPr>
          </a:p>
          <a:p>
            <a:pPr marL="0" indent="0" algn="ctr">
              <a:buNone/>
            </a:pPr>
            <a:r>
              <a:rPr lang="en-US" sz="3200" dirty="0">
                <a:latin typeface="Adobe Garamond Pro Bold" panose="02020702060506020403" pitchFamily="18" charset="0"/>
              </a:rPr>
              <a:t>The estimated cost for this critical project is </a:t>
            </a:r>
          </a:p>
          <a:p>
            <a:pPr marL="0" indent="0" algn="ctr">
              <a:buNone/>
            </a:pPr>
            <a:r>
              <a:rPr lang="en-US" sz="5400" dirty="0">
                <a:latin typeface="Adobe Garamond Pro Bold" panose="02020702060506020403" pitchFamily="18" charset="0"/>
              </a:rPr>
              <a:t>$650,000 </a:t>
            </a:r>
          </a:p>
          <a:p>
            <a:pPr marL="0" indent="0" algn="ctr">
              <a:buNone/>
            </a:pPr>
            <a:endParaRPr lang="en-US" sz="900" dirty="0"/>
          </a:p>
          <a:p>
            <a:pPr marL="0" indent="0" algn="ctr">
              <a:buNone/>
            </a:pPr>
            <a:r>
              <a:rPr lang="en-US" sz="3200" dirty="0">
                <a:latin typeface="Adobe Garamond Pro Bold" panose="02020702060506020403" pitchFamily="18" charset="0"/>
              </a:rPr>
              <a:t>This will cover </a:t>
            </a:r>
          </a:p>
          <a:p>
            <a:pPr marL="2103120"/>
            <a:r>
              <a:rPr lang="en-US" sz="4400" dirty="0">
                <a:latin typeface="Adobe Garamond Pro Bold" panose="02020702060506020403" pitchFamily="18" charset="0"/>
              </a:rPr>
              <a:t>Foundation repairs &amp; waterproofing</a:t>
            </a:r>
          </a:p>
          <a:p>
            <a:pPr marL="2103120"/>
            <a:r>
              <a:rPr lang="en-US" sz="4400" dirty="0">
                <a:latin typeface="Adobe Garamond Pro Bold" panose="02020702060506020403" pitchFamily="18" charset="0"/>
              </a:rPr>
              <a:t>Replacement of the stairway</a:t>
            </a:r>
          </a:p>
          <a:p>
            <a:pPr marL="2103120"/>
            <a:r>
              <a:rPr lang="en-US" sz="4400" dirty="0">
                <a:latin typeface="Adobe Garamond Pro Bold" panose="02020702060506020403" pitchFamily="18" charset="0"/>
              </a:rPr>
              <a:t>Covered entrance</a:t>
            </a:r>
          </a:p>
        </p:txBody>
      </p:sp>
    </p:spTree>
    <p:extLst>
      <p:ext uri="{BB962C8B-B14F-4D97-AF65-F5344CB8AC3E}">
        <p14:creationId xmlns:p14="http://schemas.microsoft.com/office/powerpoint/2010/main" val="3161736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B24255-191D-497B-AB3D-CB49624CE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E08199-700E-464C-BDD0-C30EDFE0492E}"/>
              </a:ext>
            </a:extLst>
          </p:cNvPr>
          <p:cNvSpPr/>
          <p:nvPr/>
        </p:nvSpPr>
        <p:spPr>
          <a:xfrm>
            <a:off x="776253" y="236824"/>
            <a:ext cx="10591252" cy="6413956"/>
          </a:xfrm>
          <a:prstGeom prst="rect">
            <a:avLst/>
          </a:prstGeom>
          <a:solidFill>
            <a:schemeClr val="bg1">
              <a:alpha val="70000"/>
            </a:schemeClr>
          </a:solidFill>
          <a:ln w="6350">
            <a:noFill/>
          </a:ln>
          <a:effectLst>
            <a:softEdge rad="165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BB4198-0224-421D-88DC-52A6A3EA6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0412" y="512227"/>
            <a:ext cx="10431176" cy="868351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dobe Garamond Pro Bold" panose="02020702060506020403" pitchFamily="18" charset="0"/>
              </a:rPr>
              <a:t>How Will This Project Be Funded?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E0552D-D98D-4AF4-BB44-2C51C435F00D}"/>
              </a:ext>
            </a:extLst>
          </p:cNvPr>
          <p:cNvSpPr txBox="1"/>
          <p:nvPr/>
        </p:nvSpPr>
        <p:spPr>
          <a:xfrm>
            <a:off x="1454830" y="1738132"/>
            <a:ext cx="923409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Adobe Garamond Pro Bold" panose="02020702060506020403" pitchFamily="18" charset="0"/>
              </a:rPr>
              <a:t>MLC</a:t>
            </a:r>
            <a:r>
              <a:rPr lang="en-US" sz="3600" b="0" i="0" u="none" strike="noStrike" baseline="0" dirty="0">
                <a:latin typeface="AGaramondPro-Regular" panose="02020502060506020403" pitchFamily="18" charset="0"/>
              </a:rPr>
              <a:t> has budgeted $100,000.</a:t>
            </a:r>
          </a:p>
          <a:p>
            <a:pPr marL="571500" indent="-5715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GaramondPro-Regular" panose="02020502060506020403" pitchFamily="18" charset="0"/>
              </a:rPr>
              <a:t>A</a:t>
            </a:r>
            <a:r>
              <a:rPr lang="en-US" sz="3600" b="0" i="0" u="none" strike="noStrike" baseline="0" dirty="0">
                <a:latin typeface="AGaramondPro-Regular" panose="02020502060506020403" pitchFamily="18" charset="0"/>
              </a:rPr>
              <a:t> </a:t>
            </a:r>
            <a:r>
              <a:rPr lang="en-US" sz="3600" b="0" i="0" u="none" strike="noStrike" baseline="0" dirty="0">
                <a:latin typeface="Adobe Garamond Pro Bold" panose="02020702060506020403" pitchFamily="18" charset="0"/>
              </a:rPr>
              <a:t>Generous </a:t>
            </a:r>
            <a:r>
              <a:rPr lang="en-US" sz="3600" dirty="0">
                <a:latin typeface="Adobe Garamond Pro Bold" panose="02020702060506020403" pitchFamily="18" charset="0"/>
              </a:rPr>
              <a:t>D</a:t>
            </a:r>
            <a:r>
              <a:rPr lang="en-US" sz="3600" b="0" i="0" u="none" strike="noStrike" baseline="0" dirty="0">
                <a:latin typeface="Adobe Garamond Pro Bold" panose="02020702060506020403" pitchFamily="18" charset="0"/>
              </a:rPr>
              <a:t>onor </a:t>
            </a:r>
            <a:r>
              <a:rPr lang="en-US" sz="3600" b="0" i="0" u="none" strike="noStrike" baseline="0" dirty="0">
                <a:latin typeface="AGaramondPro-Regular" panose="02020502060506020403" pitchFamily="18" charset="0"/>
              </a:rPr>
              <a:t>has agreed to </a:t>
            </a:r>
            <a:r>
              <a:rPr lang="en-US" sz="3600" b="0" i="1" u="none" strike="noStrike" baseline="0" dirty="0">
                <a:latin typeface="Adobe Garamond Pro Bold" panose="02020702060506020403" pitchFamily="18" charset="0"/>
              </a:rPr>
              <a:t>match all gifts dollar for dollar up to $275,000!</a:t>
            </a:r>
          </a:p>
          <a:p>
            <a:pPr marL="571500" indent="-5715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0" i="0" u="none" strike="noStrike" baseline="0" dirty="0">
                <a:latin typeface="Adobe Garamond Pro Bold" panose="02020702060506020403" pitchFamily="18" charset="0"/>
              </a:rPr>
              <a:t>MLC Alumni Association, Emeriti, Faculty, and Staff </a:t>
            </a:r>
            <a:r>
              <a:rPr lang="en-US" sz="3600" b="0" i="0" u="none" strike="noStrike" baseline="0" dirty="0">
                <a:latin typeface="AGaramondPro-Regular" panose="02020502060506020403" pitchFamily="18" charset="0"/>
              </a:rPr>
              <a:t>have already given donations.</a:t>
            </a:r>
          </a:p>
          <a:p>
            <a:pPr algn="ctr"/>
            <a:endParaRPr lang="en-US" sz="2000" dirty="0">
              <a:latin typeface="AGaramondPro-SemiboldItalic" panose="02020602060506090403" pitchFamily="18" charset="0"/>
            </a:endParaRPr>
          </a:p>
          <a:p>
            <a:pPr algn="ctr"/>
            <a:r>
              <a:rPr lang="en-US" sz="4400" dirty="0">
                <a:latin typeface="AGaramondPro-SemiboldItalic" panose="02020602060506090403" pitchFamily="18" charset="0"/>
              </a:rPr>
              <a:t>W</a:t>
            </a:r>
            <a:r>
              <a:rPr lang="en-US" sz="4400" b="0" i="0" u="none" strike="noStrike" baseline="0" dirty="0">
                <a:latin typeface="AGaramondPro-SemiboldItalic" panose="02020602060506090403" pitchFamily="18" charset="0"/>
              </a:rPr>
              <a:t>e invite you to join them!</a:t>
            </a:r>
            <a:endParaRPr lang="en-US" sz="4400" dirty="0">
              <a:latin typeface="AGaramondPro-SemiboldItalic" panose="0202060206050609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219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B34D4D-8D65-4B93-B0B0-E9CD3C58F9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" t="10082" r="46" b="5696"/>
          <a:stretch/>
        </p:blipFill>
        <p:spPr>
          <a:xfrm>
            <a:off x="-5574" y="-1"/>
            <a:ext cx="12197573" cy="6858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51563D3-4BB7-4ED7-8095-1D54F558E09D}"/>
              </a:ext>
            </a:extLst>
          </p:cNvPr>
          <p:cNvSpPr txBox="1"/>
          <p:nvPr/>
        </p:nvSpPr>
        <p:spPr>
          <a:xfrm>
            <a:off x="6196487" y="238264"/>
            <a:ext cx="6966544" cy="230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dirty="0">
                <a:latin typeface="AGaramondPro-Semibold" panose="02020602060506020403" pitchFamily="18" charset="0"/>
              </a:rPr>
              <a:t>Would you help us </a:t>
            </a:r>
          </a:p>
          <a:p>
            <a:r>
              <a:rPr lang="en-US" sz="4800" dirty="0">
                <a:latin typeface="AGaramondPro-Semibold" panose="02020602060506020403" pitchFamily="18" charset="0"/>
              </a:rPr>
              <a:t>preserve Old Main </a:t>
            </a:r>
          </a:p>
          <a:p>
            <a:r>
              <a:rPr lang="en-US" sz="4800" dirty="0">
                <a:latin typeface="AGaramondPro-Semibold" panose="02020602060506020403" pitchFamily="18" charset="0"/>
              </a:rPr>
              <a:t>for future generations?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D2EB6E-82F6-4826-B683-D2204E22CD2C}"/>
              </a:ext>
            </a:extLst>
          </p:cNvPr>
          <p:cNvSpPr txBox="1"/>
          <p:nvPr/>
        </p:nvSpPr>
        <p:spPr>
          <a:xfrm>
            <a:off x="6176465" y="222586"/>
            <a:ext cx="5618543" cy="23083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GaramondPro-Semibold" panose="02020602060506020403" pitchFamily="18" charset="0"/>
              </a:rPr>
              <a:t>Would you help us </a:t>
            </a:r>
          </a:p>
          <a:p>
            <a:r>
              <a:rPr lang="en-US" sz="4800" dirty="0">
                <a:solidFill>
                  <a:schemeClr val="bg1"/>
                </a:solidFill>
                <a:latin typeface="AGaramondPro-Semibold" panose="02020602060506020403" pitchFamily="18" charset="0"/>
              </a:rPr>
              <a:t>preserve Old Main </a:t>
            </a:r>
          </a:p>
          <a:p>
            <a:r>
              <a:rPr lang="en-US" sz="4800" dirty="0">
                <a:solidFill>
                  <a:schemeClr val="bg1"/>
                </a:solidFill>
                <a:latin typeface="AGaramondPro-Semibold" panose="02020602060506020403" pitchFamily="18" charset="0"/>
              </a:rPr>
              <a:t>for future generations?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AE127B-F526-4CB5-8B40-3F2531699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392" y="2753497"/>
            <a:ext cx="1601686" cy="1601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186A99-BB6B-4B84-AE80-0A7293238832}"/>
              </a:ext>
            </a:extLst>
          </p:cNvPr>
          <p:cNvSpPr txBox="1"/>
          <p:nvPr/>
        </p:nvSpPr>
        <p:spPr>
          <a:xfrm>
            <a:off x="6212795" y="4531778"/>
            <a:ext cx="5338963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000" dirty="0">
                <a:latin typeface="AGaramondPro-Semibold" panose="02020602060506020403" pitchFamily="18" charset="0"/>
              </a:rPr>
              <a:t>DON’T FORGET– </a:t>
            </a:r>
            <a:br>
              <a:rPr lang="en-US" sz="4000" dirty="0">
                <a:latin typeface="Adobe Garamond Pro Bold" panose="02020702060506020403" pitchFamily="18" charset="0"/>
              </a:rPr>
            </a:br>
            <a:r>
              <a:rPr lang="en-US" sz="4000" dirty="0">
                <a:latin typeface="AGaramondPro-SemiboldItalic" panose="02020602060506090403" pitchFamily="18" charset="0"/>
              </a:rPr>
              <a:t>Your donation will be matched dollar for dollar!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8AE64-1B90-4124-8B37-269347902064}"/>
              </a:ext>
            </a:extLst>
          </p:cNvPr>
          <p:cNvSpPr txBox="1"/>
          <p:nvPr/>
        </p:nvSpPr>
        <p:spPr>
          <a:xfrm>
            <a:off x="6196487" y="4509426"/>
            <a:ext cx="5225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GaramondPro-Semibold" panose="02020602060506020403" pitchFamily="18" charset="0"/>
              </a:rPr>
              <a:t>DON’T FORGET– </a:t>
            </a:r>
            <a:br>
              <a:rPr lang="en-US" sz="4000" dirty="0">
                <a:solidFill>
                  <a:schemeClr val="bg1"/>
                </a:solidFill>
                <a:latin typeface="Adobe Garamond Pro Bold" panose="02020702060506020403" pitchFamily="18" charset="0"/>
              </a:rPr>
            </a:br>
            <a:r>
              <a:rPr lang="en-US" sz="4000" dirty="0">
                <a:solidFill>
                  <a:schemeClr val="bg1"/>
                </a:solidFill>
                <a:latin typeface="AGaramondPro-SemiboldItalic" panose="02020602060506090403" pitchFamily="18" charset="0"/>
              </a:rPr>
              <a:t>Your donation will be matched dollar for dollar!</a:t>
            </a:r>
          </a:p>
        </p:txBody>
      </p:sp>
    </p:spTree>
    <p:extLst>
      <p:ext uri="{BB962C8B-B14F-4D97-AF65-F5344CB8AC3E}">
        <p14:creationId xmlns:p14="http://schemas.microsoft.com/office/powerpoint/2010/main" val="25712011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F59D7-AABE-4BB3-B039-79D0D2047F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3" t="15133" r="6951" b="9516"/>
          <a:stretch/>
        </p:blipFill>
        <p:spPr>
          <a:xfrm>
            <a:off x="0" y="0"/>
            <a:ext cx="12195252" cy="68580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CC58DD73-5166-435C-8C7A-642AC1E42811}"/>
              </a:ext>
            </a:extLst>
          </p:cNvPr>
          <p:cNvSpPr txBox="1">
            <a:spLocks/>
          </p:cNvSpPr>
          <p:nvPr/>
        </p:nvSpPr>
        <p:spPr>
          <a:xfrm>
            <a:off x="106673" y="306506"/>
            <a:ext cx="3623290" cy="23445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nheur Royale" pitchFamily="2" charset="0"/>
              </a:rPr>
              <a:t>The 140</a:t>
            </a:r>
            <a:r>
              <a:rPr lang="en-US" sz="8000" b="1" baseline="300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nheur Royale" pitchFamily="2" charset="0"/>
              </a:rPr>
              <a:t>th</a:t>
            </a:r>
            <a:r>
              <a:rPr lang="en-US" sz="8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onheur Royale" pitchFamily="2" charset="0"/>
              </a:rPr>
              <a:t> Anniversary Celebration of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3A4EC7-6FF4-42C3-8277-BB67943F0C4B}"/>
              </a:ext>
            </a:extLst>
          </p:cNvPr>
          <p:cNvSpPr txBox="1"/>
          <p:nvPr/>
        </p:nvSpPr>
        <p:spPr>
          <a:xfrm>
            <a:off x="7072695" y="4801682"/>
            <a:ext cx="5119305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8000" b="1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dobe Garamond Pro Bold" panose="02020702060506020403" pitchFamily="18" charset="0"/>
              </a:rPr>
              <a:t>Old</a:t>
            </a:r>
            <a:r>
              <a:rPr lang="en-US" sz="8000" b="1" dirty="0">
                <a:latin typeface="Adobe Garamond Pro Bold" panose="02020702060506020403" pitchFamily="18" charset="0"/>
              </a:rPr>
              <a:t> Main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4400" b="1" i="1" dirty="0">
                <a:latin typeface="Adobe Garamond Pro Bold" panose="02020702060506020403" pitchFamily="18" charset="0"/>
              </a:rPr>
              <a:t>1884-2024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56410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A6FA3A4-8884-4FC1-9D1E-476A60D3EC68}"/>
              </a:ext>
            </a:extLst>
          </p:cNvPr>
          <p:cNvSpPr/>
          <p:nvPr/>
        </p:nvSpPr>
        <p:spPr>
          <a:xfrm>
            <a:off x="-73796" y="-86768"/>
            <a:ext cx="12401510" cy="7008175"/>
          </a:xfrm>
          <a:prstGeom prst="rect">
            <a:avLst/>
          </a:prstGeom>
          <a:gradFill flip="none" rotWithShape="1">
            <a:gsLst>
              <a:gs pos="1770">
                <a:srgbClr val="5D9183">
                  <a:alpha val="70000"/>
                </a:srgbClr>
              </a:gs>
              <a:gs pos="25000">
                <a:schemeClr val="bg1"/>
              </a:gs>
              <a:gs pos="75000">
                <a:schemeClr val="bg1"/>
              </a:gs>
              <a:gs pos="100000">
                <a:srgbClr val="5D918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FAFD72-F9A4-49E0-9266-D9D7837DD2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1" y="3396760"/>
            <a:ext cx="4029523" cy="3128563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10F501-1C63-4D66-B6AA-B0B3C41320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56"/>
          <a:stretch/>
        </p:blipFill>
        <p:spPr>
          <a:xfrm>
            <a:off x="8628973" y="1521543"/>
            <a:ext cx="3515116" cy="2740544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CD754E-777C-4A77-BA98-ED29D8289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625" y="3708157"/>
            <a:ext cx="3793554" cy="3028607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2DCD0-85A9-4F24-8F46-A1F00177F2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221" y="1367215"/>
            <a:ext cx="4419127" cy="2740544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F916C9A-D4D2-47C0-829E-3E95A14EF7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5" y="213582"/>
            <a:ext cx="4492284" cy="3593827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8B6FF50-E279-466A-9FF2-7D548C6B4F4B}"/>
              </a:ext>
            </a:extLst>
          </p:cNvPr>
          <p:cNvSpPr txBox="1"/>
          <p:nvPr/>
        </p:nvSpPr>
        <p:spPr>
          <a:xfrm>
            <a:off x="9326633" y="4683817"/>
            <a:ext cx="274862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GaramondPro-Semibold" panose="02020602060506020403" pitchFamily="18" charset="0"/>
              </a:rPr>
              <a:t>Over the last 140 years, Old Main has been home to a chapel, a dining hall, dorm rooms, classrooms, and offices.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A2BC767-4E38-4891-ACD9-8484940488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87" y="73418"/>
            <a:ext cx="3956466" cy="123052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700451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5DD1B2-3AD4-4427-B143-A306EC575F6E}"/>
              </a:ext>
            </a:extLst>
          </p:cNvPr>
          <p:cNvSpPr/>
          <p:nvPr/>
        </p:nvSpPr>
        <p:spPr>
          <a:xfrm>
            <a:off x="-73796" y="-86768"/>
            <a:ext cx="12401510" cy="7008175"/>
          </a:xfrm>
          <a:prstGeom prst="rect">
            <a:avLst/>
          </a:prstGeom>
          <a:gradFill flip="none" rotWithShape="1">
            <a:gsLst>
              <a:gs pos="1770">
                <a:srgbClr val="5D9183">
                  <a:alpha val="70000"/>
                </a:srgbClr>
              </a:gs>
              <a:gs pos="25000">
                <a:schemeClr val="bg1"/>
              </a:gs>
              <a:gs pos="75000">
                <a:schemeClr val="bg1"/>
              </a:gs>
              <a:gs pos="100000">
                <a:srgbClr val="5D918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814DF5-1F26-4124-BDF3-90E7895A2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353" y="318508"/>
            <a:ext cx="4267796" cy="13527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51E80D-46C3-4929-84F9-57F1E721AF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34" y="1932739"/>
            <a:ext cx="6378638" cy="4254874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055831-4A86-4D42-B2DD-BA10863D4789}"/>
              </a:ext>
            </a:extLst>
          </p:cNvPr>
          <p:cNvSpPr txBox="1"/>
          <p:nvPr/>
        </p:nvSpPr>
        <p:spPr>
          <a:xfrm>
            <a:off x="7120099" y="1859573"/>
            <a:ext cx="464086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AGaramondPro-Semibold" panose="02020602060506020403" pitchFamily="18" charset="0"/>
              </a:rPr>
              <a:t>Old Main is an iconic campus building that has welcomed generations of students, faculty, staff, and visitors. It stands as an enduring symbol of MLC’s mission and history</a:t>
            </a:r>
            <a:r>
              <a:rPr lang="en-US" sz="2800" b="0" i="1" u="none" strike="noStrike" baseline="0" dirty="0">
                <a:latin typeface="AGaramondPro-Semibold" panose="02020602060506020403" pitchFamily="18" charset="0"/>
              </a:rPr>
              <a:t>. </a:t>
            </a:r>
          </a:p>
          <a:p>
            <a:pPr algn="l"/>
            <a:endParaRPr lang="en-US" sz="2800" i="1" dirty="0">
              <a:latin typeface="AGaramondPro-SemiboldItalic" panose="02020602060506090403" pitchFamily="18" charset="0"/>
            </a:endParaRPr>
          </a:p>
          <a:p>
            <a:pPr algn="ctr"/>
            <a:r>
              <a:rPr lang="en-US" sz="3200" b="0" i="1" u="none" strike="noStrike" baseline="0" dirty="0">
                <a:latin typeface="AGaramondPro-SemiboldItalic" panose="02020602060506090403" pitchFamily="18" charset="0"/>
              </a:rPr>
              <a:t>Old Main serves as </a:t>
            </a:r>
          </a:p>
          <a:p>
            <a:pPr algn="ctr"/>
            <a:r>
              <a:rPr lang="en-US" sz="3200" b="0" i="1" u="none" strike="noStrike" baseline="0" dirty="0">
                <a:latin typeface="AGaramondPro-SemiboldItalic" panose="02020602060506090403" pitchFamily="18" charset="0"/>
              </a:rPr>
              <a:t>the backdrop to countless memories and milestones.</a:t>
            </a:r>
            <a:endParaRPr lang="en-US" sz="3200" dirty="0">
              <a:latin typeface="AGaramondPro-SemiboldItalic" panose="0202060206050609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141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764211-C8CA-4591-BBDC-4E0CE34DF231}"/>
              </a:ext>
            </a:extLst>
          </p:cNvPr>
          <p:cNvSpPr/>
          <p:nvPr/>
        </p:nvSpPr>
        <p:spPr>
          <a:xfrm>
            <a:off x="-73796" y="-86768"/>
            <a:ext cx="12401510" cy="7008175"/>
          </a:xfrm>
          <a:prstGeom prst="rect">
            <a:avLst/>
          </a:prstGeom>
          <a:gradFill flip="none" rotWithShape="1">
            <a:gsLst>
              <a:gs pos="1770">
                <a:srgbClr val="5D9183">
                  <a:alpha val="70000"/>
                </a:srgbClr>
              </a:gs>
              <a:gs pos="25000">
                <a:schemeClr val="bg1"/>
              </a:gs>
              <a:gs pos="75000">
                <a:schemeClr val="bg1"/>
              </a:gs>
              <a:gs pos="100000">
                <a:srgbClr val="5D918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32690B-3309-4FEE-92F1-3705BA9508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38716" y="343031"/>
            <a:ext cx="5412981" cy="4059735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8A601B-0DB5-4823-84F8-1CB62679F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955" y="343031"/>
            <a:ext cx="5239445" cy="5067579"/>
          </a:xfrm>
        </p:spPr>
        <p:txBody>
          <a:bodyPr>
            <a:noAutofit/>
          </a:bodyPr>
          <a:lstStyle/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u="none" strike="noStrike" baseline="0" dirty="0">
                <a:latin typeface="AGaramondPro-Semibold" panose="02020602060506020403" pitchFamily="18" charset="0"/>
              </a:rPr>
              <a:t>The condition of the entrance, however, does not match the grandeur of the building. </a:t>
            </a:r>
          </a:p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u="none" strike="noStrike" baseline="0" dirty="0">
                <a:latin typeface="AGaramondPro-Semibold" panose="02020602060506020403" pitchFamily="18" charset="0"/>
              </a:rPr>
              <a:t>The concrete is dissolving, and the sides are leaning, making it unsafe, especially in the winter. </a:t>
            </a:r>
          </a:p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 b="0" u="none" strike="noStrike" baseline="0" dirty="0">
                <a:latin typeface="AGaramondPro-Semibold" panose="02020602060506020403" pitchFamily="18" charset="0"/>
              </a:rPr>
              <a:t>Years of temporary measures have left the entrance in need of a permanent solution.</a:t>
            </a:r>
            <a:endParaRPr lang="en-US" b="1" dirty="0">
              <a:latin typeface="AGaramondPro-Semibold" panose="02020602060506020403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AD6D31-30F5-4BDA-8ED3-71E3FC0B42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" t="9044" r="13647" b="18460"/>
          <a:stretch/>
        </p:blipFill>
        <p:spPr>
          <a:xfrm>
            <a:off x="3633218" y="3902402"/>
            <a:ext cx="3597531" cy="2516269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8813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E49B43D-9F84-4D02-842A-9EC08582601D}"/>
              </a:ext>
            </a:extLst>
          </p:cNvPr>
          <p:cNvSpPr/>
          <p:nvPr/>
        </p:nvSpPr>
        <p:spPr>
          <a:xfrm>
            <a:off x="-73796" y="-86768"/>
            <a:ext cx="12401510" cy="7008175"/>
          </a:xfrm>
          <a:prstGeom prst="rect">
            <a:avLst/>
          </a:prstGeom>
          <a:gradFill flip="none" rotWithShape="1">
            <a:gsLst>
              <a:gs pos="1770">
                <a:srgbClr val="5D9183">
                  <a:alpha val="70000"/>
                </a:srgbClr>
              </a:gs>
              <a:gs pos="25000">
                <a:schemeClr val="bg1"/>
              </a:gs>
              <a:gs pos="75000">
                <a:schemeClr val="bg1"/>
              </a:gs>
              <a:gs pos="100000">
                <a:srgbClr val="5D918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771941-268F-4636-A7FC-ED8947F5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233" y="828466"/>
            <a:ext cx="6934757" cy="5201068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FC2F034-29C7-4CE0-86D2-8EFDDDA36092}"/>
              </a:ext>
            </a:extLst>
          </p:cNvPr>
          <p:cNvSpPr txBox="1">
            <a:spLocks/>
          </p:cNvSpPr>
          <p:nvPr/>
        </p:nvSpPr>
        <p:spPr>
          <a:xfrm>
            <a:off x="8056525" y="1171319"/>
            <a:ext cx="3824653" cy="4541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GaramondPro-Semibold" panose="02020602060506020403" pitchFamily="18" charset="0"/>
              </a:rPr>
              <a:t>The foundation along </a:t>
            </a:r>
            <a:br>
              <a:rPr lang="en-US" b="1" dirty="0">
                <a:latin typeface="AGaramondPro-Semibold" panose="02020602060506020403" pitchFamily="18" charset="0"/>
              </a:rPr>
            </a:br>
            <a:r>
              <a:rPr lang="en-US" b="1" dirty="0">
                <a:latin typeface="AGaramondPro-Semibold" panose="02020602060506020403" pitchFamily="18" charset="0"/>
              </a:rPr>
              <a:t>the front face of Old Main is a source of </a:t>
            </a:r>
            <a:br>
              <a:rPr lang="en-US" b="1" dirty="0">
                <a:latin typeface="AGaramondPro-Semibold" panose="02020602060506020403" pitchFamily="18" charset="0"/>
              </a:rPr>
            </a:br>
            <a:r>
              <a:rPr lang="en-US" b="1" dirty="0">
                <a:latin typeface="AGaramondPro-Semibold" panose="02020602060506020403" pitchFamily="18" charset="0"/>
              </a:rPr>
              <a:t>water problems.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GaramondPro-Semibold" panose="02020602060506020403" pitchFamily="18" charset="0"/>
              </a:rPr>
              <a:t>A rubber roofing liner added beneath the landscape is not a viable long-term solution.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2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8E4257-C02D-4A18-881C-15794D1E031B}"/>
              </a:ext>
            </a:extLst>
          </p:cNvPr>
          <p:cNvSpPr/>
          <p:nvPr/>
        </p:nvSpPr>
        <p:spPr>
          <a:xfrm>
            <a:off x="-73796" y="-86768"/>
            <a:ext cx="12401510" cy="7008175"/>
          </a:xfrm>
          <a:prstGeom prst="rect">
            <a:avLst/>
          </a:prstGeom>
          <a:gradFill flip="none" rotWithShape="1">
            <a:gsLst>
              <a:gs pos="1770">
                <a:srgbClr val="5D9183">
                  <a:alpha val="70000"/>
                </a:srgbClr>
              </a:gs>
              <a:gs pos="25000">
                <a:schemeClr val="bg1"/>
              </a:gs>
              <a:gs pos="75000">
                <a:schemeClr val="bg1"/>
              </a:gs>
              <a:gs pos="100000">
                <a:srgbClr val="5D9183">
                  <a:alpha val="7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5025387-F72F-4EFD-A0FC-E9F22A32A8BE}"/>
              </a:ext>
            </a:extLst>
          </p:cNvPr>
          <p:cNvSpPr txBox="1">
            <a:spLocks/>
          </p:cNvSpPr>
          <p:nvPr/>
        </p:nvSpPr>
        <p:spPr>
          <a:xfrm>
            <a:off x="6942104" y="196411"/>
            <a:ext cx="4639272" cy="36698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GaramondPro-Semibold" panose="02020602060506020403" pitchFamily="18" charset="0"/>
              </a:rPr>
              <a:t>The interior of the foundation walls shows water damage.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GaramondPro-Semibold" panose="02020602060506020403" pitchFamily="18" charset="0"/>
              </a:rPr>
              <a:t>We need waterproofing for the entire front foundation wall, down to the footing level.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9EEF4C-D9AB-4E00-8AE1-DFE97E581F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1" t="10032" r="10975" b="18129"/>
          <a:stretch/>
        </p:blipFill>
        <p:spPr>
          <a:xfrm>
            <a:off x="6262957" y="3866236"/>
            <a:ext cx="5043662" cy="2558531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3ABAAF-F3CE-4BF9-AD5C-9E480A6DD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0625" y="369528"/>
            <a:ext cx="5916051" cy="4437039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2731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8DFAC6-DE6E-4CAF-A1B9-536C2F284E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897" r="-1" b="1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6E988FC-9291-47E0-8E74-693E9239FDB8}"/>
              </a:ext>
            </a:extLst>
          </p:cNvPr>
          <p:cNvSpPr/>
          <p:nvPr/>
        </p:nvSpPr>
        <p:spPr>
          <a:xfrm>
            <a:off x="-35085" y="1896552"/>
            <a:ext cx="12262170" cy="1000265"/>
          </a:xfrm>
          <a:prstGeom prst="rect">
            <a:avLst/>
          </a:prstGeom>
          <a:gradFill>
            <a:gsLst>
              <a:gs pos="0">
                <a:schemeClr val="bg1"/>
              </a:gs>
              <a:gs pos="55000">
                <a:schemeClr val="bg1"/>
              </a:gs>
              <a:gs pos="100000">
                <a:schemeClr val="bg1">
                  <a:alpha val="31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2D1E7C-146A-4768-9DCA-7646686A6C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27" y="1896551"/>
            <a:ext cx="6239746" cy="1000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9276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BE639E3-1E3F-46B5-9FD0-E06F90A272E5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1770">
                <a:srgbClr val="005288">
                  <a:alpha val="60000"/>
                </a:srgbClr>
              </a:gs>
              <a:gs pos="25000">
                <a:schemeClr val="bg1"/>
              </a:gs>
              <a:gs pos="75000">
                <a:schemeClr val="bg1"/>
              </a:gs>
              <a:gs pos="100000">
                <a:srgbClr val="005288">
                  <a:alpha val="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37A91E-9713-4F06-91FC-6301014AFBE8}"/>
              </a:ext>
            </a:extLst>
          </p:cNvPr>
          <p:cNvSpPr txBox="1"/>
          <p:nvPr/>
        </p:nvSpPr>
        <p:spPr>
          <a:xfrm>
            <a:off x="7240858" y="1001273"/>
            <a:ext cx="442424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0" i="0" u="none" strike="noStrike" baseline="0" dirty="0">
                <a:latin typeface="AGaramondPro-Semibold" panose="02020602060506020403" pitchFamily="18" charset="0"/>
              </a:rPr>
              <a:t>We plan to replace the entrance stairway and repair the foundation along the front of the building. </a:t>
            </a:r>
          </a:p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endParaRPr lang="en-US" sz="800" b="0" i="0" u="none" strike="noStrike" baseline="0" dirty="0">
              <a:latin typeface="AGaramondPro-Semibold" panose="02020602060506020403" pitchFamily="18" charset="0"/>
            </a:endParaRPr>
          </a:p>
          <a:p>
            <a:pPr marL="0" indent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0" i="0" u="none" strike="noStrike" baseline="0" dirty="0">
                <a:latin typeface="AGaramondPro-Semibold" panose="02020602060506020403" pitchFamily="18" charset="0"/>
              </a:rPr>
              <a:t>The new design honors the heritage of the old building while creating an aesthetically pleasing covered entrance that provides protection from the elements.</a:t>
            </a:r>
            <a:endParaRPr lang="en-US" sz="2800" dirty="0">
              <a:latin typeface="AGaramondPro-Semibold" panose="02020602060506020403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C2E516-D40F-45C0-BA0D-EEC402EF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 t="31930" r="31308" b="1"/>
          <a:stretch/>
        </p:blipFill>
        <p:spPr>
          <a:xfrm>
            <a:off x="526901" y="408156"/>
            <a:ext cx="3750935" cy="4618721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F4C13-E86F-4B38-9FDB-DEB728E5A8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4" t="3976" r="52663" b="9047"/>
          <a:stretch/>
        </p:blipFill>
        <p:spPr>
          <a:xfrm>
            <a:off x="4061331" y="1331372"/>
            <a:ext cx="2449244" cy="5118472"/>
          </a:xfrm>
          <a:prstGeom prst="rect">
            <a:avLst/>
          </a:prstGeom>
          <a:ln w="25400">
            <a:solidFill>
              <a:schemeClr val="bg1"/>
            </a:solidFill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01752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2786</TotalTime>
  <Words>387</Words>
  <Application>Microsoft Office PowerPoint</Application>
  <PresentationFormat>Widescreen</PresentationFormat>
  <Paragraphs>51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AGaramondPro-Semibold</vt:lpstr>
      <vt:lpstr>Calibri Light</vt:lpstr>
      <vt:lpstr>Calibri</vt:lpstr>
      <vt:lpstr>AGaramondPro-SemiboldItalic</vt:lpstr>
      <vt:lpstr>Adobe Garamond Pro Bold</vt:lpstr>
      <vt:lpstr>AGaramondPro-Regular</vt:lpstr>
      <vt:lpstr>Bonheur Royale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Will This Project Be Funded?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mauricme</dc:creator>
  <cp:lastModifiedBy>gaugerlf</cp:lastModifiedBy>
  <cp:revision>121</cp:revision>
  <cp:lastPrinted>2024-10-23T16:14:25Z</cp:lastPrinted>
  <dcterms:created xsi:type="dcterms:W3CDTF">2024-08-06T16:14:49Z</dcterms:created>
  <dcterms:modified xsi:type="dcterms:W3CDTF">2024-10-25T13:42:27Z</dcterms:modified>
</cp:coreProperties>
</file>