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5" r:id="rId2"/>
    <p:sldId id="261" r:id="rId3"/>
    <p:sldId id="310" r:id="rId4"/>
    <p:sldId id="262" r:id="rId5"/>
    <p:sldId id="263" r:id="rId6"/>
    <p:sldId id="291" r:id="rId7"/>
    <p:sldId id="264" r:id="rId8"/>
    <p:sldId id="292" r:id="rId9"/>
    <p:sldId id="265" r:id="rId10"/>
    <p:sldId id="293" r:id="rId11"/>
    <p:sldId id="266" r:id="rId12"/>
    <p:sldId id="294" r:id="rId13"/>
    <p:sldId id="267" r:id="rId14"/>
    <p:sldId id="295" r:id="rId15"/>
    <p:sldId id="268" r:id="rId16"/>
    <p:sldId id="296" r:id="rId17"/>
    <p:sldId id="269" r:id="rId18"/>
    <p:sldId id="297" r:id="rId19"/>
    <p:sldId id="270" r:id="rId20"/>
    <p:sldId id="298" r:id="rId21"/>
    <p:sldId id="271" r:id="rId22"/>
    <p:sldId id="299" r:id="rId23"/>
    <p:sldId id="272" r:id="rId24"/>
    <p:sldId id="300" r:id="rId25"/>
    <p:sldId id="273" r:id="rId26"/>
    <p:sldId id="274" r:id="rId27"/>
    <p:sldId id="275" r:id="rId28"/>
    <p:sldId id="307" r:id="rId29"/>
    <p:sldId id="276" r:id="rId30"/>
    <p:sldId id="277" r:id="rId31"/>
    <p:sldId id="308" r:id="rId32"/>
    <p:sldId id="278" r:id="rId33"/>
    <p:sldId id="279" r:id="rId34"/>
    <p:sldId id="280" r:id="rId35"/>
    <p:sldId id="282" r:id="rId36"/>
    <p:sldId id="283" r:id="rId37"/>
    <p:sldId id="284" r:id="rId38"/>
    <p:sldId id="309" r:id="rId39"/>
    <p:sldId id="312" r:id="rId40"/>
    <p:sldId id="313" r:id="rId41"/>
    <p:sldId id="314" r:id="rId42"/>
    <p:sldId id="285" r:id="rId43"/>
    <p:sldId id="286" r:id="rId44"/>
    <p:sldId id="315" r:id="rId45"/>
    <p:sldId id="311" r:id="rId46"/>
    <p:sldId id="316" r:id="rId47"/>
    <p:sldId id="301" r:id="rId48"/>
    <p:sldId id="302" r:id="rId49"/>
    <p:sldId id="303" r:id="rId50"/>
    <p:sldId id="304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F7B48B-F768-864D-9978-7C3C06802F60}">
          <p14:sldIdLst>
            <p14:sldId id="305"/>
            <p14:sldId id="261"/>
            <p14:sldId id="310"/>
            <p14:sldId id="262"/>
            <p14:sldId id="263"/>
            <p14:sldId id="291"/>
            <p14:sldId id="264"/>
            <p14:sldId id="292"/>
            <p14:sldId id="265"/>
            <p14:sldId id="293"/>
            <p14:sldId id="266"/>
            <p14:sldId id="294"/>
          </p14:sldIdLst>
        </p14:section>
        <p14:section name="Untitled Section" id="{59AB70BA-2FB2-B94C-A838-1A4A983A2C9C}">
          <p14:sldIdLst>
            <p14:sldId id="267"/>
            <p14:sldId id="295"/>
            <p14:sldId id="268"/>
            <p14:sldId id="296"/>
            <p14:sldId id="269"/>
            <p14:sldId id="297"/>
            <p14:sldId id="270"/>
            <p14:sldId id="298"/>
            <p14:sldId id="271"/>
            <p14:sldId id="299"/>
            <p14:sldId id="272"/>
            <p14:sldId id="300"/>
            <p14:sldId id="273"/>
            <p14:sldId id="274"/>
            <p14:sldId id="275"/>
            <p14:sldId id="307"/>
            <p14:sldId id="276"/>
            <p14:sldId id="277"/>
            <p14:sldId id="308"/>
            <p14:sldId id="278"/>
            <p14:sldId id="279"/>
            <p14:sldId id="280"/>
            <p14:sldId id="282"/>
            <p14:sldId id="283"/>
            <p14:sldId id="284"/>
            <p14:sldId id="309"/>
            <p14:sldId id="312"/>
            <p14:sldId id="313"/>
            <p14:sldId id="314"/>
            <p14:sldId id="285"/>
            <p14:sldId id="286"/>
            <p14:sldId id="315"/>
            <p14:sldId id="311"/>
            <p14:sldId id="316"/>
            <p14:sldId id="301"/>
            <p14:sldId id="302"/>
            <p14:sldId id="303"/>
            <p14:sldId id="304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56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394-F176-9C40-AB9E-86B8CFD3924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DE78C-C5C2-464C-B184-EE4CD456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7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742 is</a:t>
            </a:r>
            <a:r>
              <a:rPr lang="en-US" baseline="0" dirty="0" smtClean="0"/>
              <a:t> undergrad opening enrollment as of 9 Sept 16;  172 in the </a:t>
            </a:r>
            <a:r>
              <a:rPr lang="en-US" baseline="0" dirty="0" err="1" smtClean="0"/>
              <a:t>preseminary</a:t>
            </a:r>
            <a:r>
              <a:rPr lang="en-US" baseline="0" dirty="0" smtClean="0"/>
              <a:t> track, 550 in the educational tracks, and 6 in staff ministry track (though there are more in staff ministry track who also double major by taking an educational track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31 states represented, 9 foreign countries that total 14 international students this year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34% of the student body comes from the 2 WELS prep schools; 50% from the 20+ area Lutheran high schools; 15% from public schools or other; 1% from home schooling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DE78C-C5C2-464C-B184-EE4CD4568B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29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2016 - Undergrad</a:t>
            </a:r>
            <a:r>
              <a:rPr lang="en-US" baseline="0" dirty="0" smtClean="0"/>
              <a:t> = 742, </a:t>
            </a:r>
            <a:r>
              <a:rPr lang="en-US" baseline="0" dirty="0" err="1" smtClean="0"/>
              <a:t>Graduuate</a:t>
            </a:r>
            <a:r>
              <a:rPr lang="en-US" baseline="0" dirty="0" smtClean="0"/>
              <a:t> Studies &amp; Cont. Ed. = 1044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DE78C-C5C2-464C-B184-EE4CD4568B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74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year over 1000 people</a:t>
            </a:r>
            <a:r>
              <a:rPr lang="en-US" baseline="0" dirty="0" smtClean="0"/>
              <a:t> were served by graduate studies and continuing education; in our formal masters degree programs there are slightly over 100 enrolled; the majority of our continuing education efforts involve summer school sessions – on campus and satellite locations and online courses;  we also have webinars for continuing education, and the certificate programs and post bac program also falls into this numerical category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DE78C-C5C2-464C-B184-EE4CD4568B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Totals are from the MLC $20M</a:t>
            </a:r>
            <a:r>
              <a:rPr lang="en-US" baseline="0" dirty="0" smtClean="0"/>
              <a:t> budget: 18%=$3.6M, 51%=$10.2M, 7%=$1.4M, 6%=$1.2M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DE78C-C5C2-464C-B184-EE4CD4568B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2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5231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47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420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07871-8F20-411C-92B5-332D00957A2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C410B-F38C-4727-8D4F-A45685761D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1400" y="2057400"/>
            <a:ext cx="52578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 Emphasis  	30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 Emphasis	40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	20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Emp.  	24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2008, 92 graduates of this program!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1400" y="2697540"/>
            <a:ext cx="525780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recently approved by the state in 2015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for LES Principal  		9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for ECM Director		6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3962400"/>
            <a:ext cx="63681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former Master of Arts in Religion at WLS, now transferred to MLC.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program is still under development.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3200400"/>
            <a:ext cx="5257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from synod certification; provides course work to allow DMLC grads to gain licensure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courses can do “double duty” and transfer credits into the MSE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2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2362200"/>
            <a:ext cx="4724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blessings from the Savior in this effort – now in its fourth year.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 now in all 12 districts.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Stats for 2016.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 new teachers served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 mentors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WELS schools served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9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3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8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2341831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742 on campus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7894" y="457200"/>
            <a:ext cx="3536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172 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Pre-seminary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5004213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550/6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Education+ S.M.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286858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31 States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5280462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9 Countries/</a:t>
            </a:r>
            <a:b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14 Students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50567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34%:</a:t>
            </a:r>
            <a:b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LPS &amp; MLS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505669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50%:</a:t>
            </a:r>
            <a:b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ALHS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0" y="4092475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15%: Public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5343" y="1549807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1%: Home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55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69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708025" y="1066800"/>
            <a:ext cx="7669200" cy="547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            	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Tuition </a:t>
            </a:r>
            <a:r>
              <a:rPr lang="en-US" b="0" i="0" u="sng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&amp; Fees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  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Room </a:t>
            </a:r>
            <a:r>
              <a:rPr lang="en-US" b="0" i="0" u="sng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&amp; 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Board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Total</a:t>
            </a:r>
            <a:endParaRPr lang="en-US" b="0" i="0" u="sng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UW-Eau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Claire		$8,800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$6,900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15,700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MSU –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Mankato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7,96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6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$8,430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16,396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UW-Madison		$10,415		$8,804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19,219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Garamond"/>
              <a:buNone/>
            </a:pP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Martin Luther Colleg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e  </a:t>
            </a:r>
            <a:r>
              <a:rPr lang="en-US" b="1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1" i="0" u="none" strike="noStrike" cap="none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$1</a:t>
            </a:r>
            <a:r>
              <a:rPr lang="en-US" b="1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3,980</a:t>
            </a:r>
            <a:r>
              <a:rPr lang="en-US" b="1" i="0" u="none" strike="noStrike" cap="none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b="1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5,510</a:t>
            </a:r>
            <a:r>
              <a:rPr lang="en-US" b="1" i="0" u="none" strike="noStrike" cap="none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1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9,490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 of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Minnesota		$13,790		$9,314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23,104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Michigan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State		$1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2,576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10,696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3,272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 of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Michigan		$13,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856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$10,554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4,410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Concordia-St.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Paul		$21,250		$8,500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29,750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Bethany Lutheran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$25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,440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8,020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33,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460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Wisconsin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Lutheran		$27,040		$9,250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36,290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Valparaiso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9,450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$1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5,950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55,400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8382000" y="6245225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en-US" sz="1200" b="0" i="0" u="none" strike="noStrike" cap="none">
              <a:solidFill>
                <a:srgbClr val="BCBC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301625" y="266700"/>
            <a:ext cx="7288212" cy="615949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2016-17 Cost Comparison to Upper Midwest Institutions      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Estimates based on each institution’s web posting for in-state freshman taking 18 credits/semester with mid-level room &amp; board</a:t>
            </a:r>
            <a:r>
              <a:rPr lang="en-US"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8600" y="273050"/>
            <a:ext cx="1122361" cy="658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8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8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/>
        </p:nvSpPr>
        <p:spPr>
          <a:xfrm>
            <a:off x="4495800" y="381000"/>
            <a:ext cx="4737100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 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98500" y="1243013"/>
            <a:ext cx="7594599" cy="54784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2"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          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Tuition </a:t>
            </a:r>
            <a:r>
              <a:rPr lang="en-US" b="0" i="0" u="sng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&amp; 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Fees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Room </a:t>
            </a:r>
            <a:r>
              <a:rPr lang="en-US" b="0" i="0" u="sng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&amp; 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Board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Total</a:t>
            </a:r>
            <a:endParaRPr lang="en-US" b="0" i="0" u="sng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Adams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State		$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9,153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7,950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7,103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UN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– Lincoln		$8,627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10,670		$19,297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Garamond"/>
              <a:buNone/>
            </a:pP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Martin Luther College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  </a:t>
            </a:r>
            <a:r>
              <a:rPr lang="en-US" b="1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1" i="0" u="none" strike="noStrike" cap="none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$</a:t>
            </a: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13,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980</a:t>
            </a: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	$5,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510</a:t>
            </a: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	$1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9,490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Arizona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State		$10,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184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10,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394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$20,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578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 of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Arizona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11,400		$9,840		$21,240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Colorado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State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10,558		$10,794		$21,352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Colorado Mesa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11,682		$10,105		$21,787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Colorado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11,091		$13,194		$24,285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Grand Canyon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7,050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$8,400		$2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5,450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Concordia-Seward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30,400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8,100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$3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8,500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 of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Denver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4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5,288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$1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2,021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$5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7,309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8382000" y="6245225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en-US" sz="1200" b="0" i="0" u="none" strike="noStrike" cap="none">
              <a:solidFill>
                <a:srgbClr val="BCBC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228600" y="290512"/>
            <a:ext cx="7486649" cy="615949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201</a:t>
            </a:r>
            <a:r>
              <a:rPr lang="en-US" sz="2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6</a:t>
            </a:r>
            <a:r>
              <a:rPr lang="en-US"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-1</a:t>
            </a:r>
            <a:r>
              <a:rPr lang="en-US" sz="2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</a:t>
            </a:r>
            <a:r>
              <a:rPr lang="en-US"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Cost Comparison to Great Plains &amp; Mountain State Institutions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Estimates based on each institution’s web posting for in-state freshman taking 18 credits/semester with mid-level room &amp; board</a:t>
            </a:r>
            <a:r>
              <a:rPr lang="en-US"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4800" y="311150"/>
            <a:ext cx="1084261" cy="638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8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685800" y="1379400"/>
            <a:ext cx="7581900" cy="547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            	       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Tuition </a:t>
            </a:r>
            <a:r>
              <a:rPr lang="en-US" b="0" i="0" u="sng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&amp; Fees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   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Room </a:t>
            </a:r>
            <a:r>
              <a:rPr lang="en-US" b="0" i="0" u="sng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&amp; 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Board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</a:t>
            </a:r>
            <a:r>
              <a:rPr lang="en-US" b="0" i="0" u="sng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Total</a:t>
            </a:r>
            <a:endParaRPr lang="en-US" b="0" i="0" u="sng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Cal. State Long </a:t>
            </a:r>
            <a:r>
              <a:rPr lang="en-US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Beach	$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6,460		$11,682		$18,142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Garamond"/>
              <a:buNone/>
            </a:pP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Martin Luther </a:t>
            </a:r>
            <a:r>
              <a:rPr lang="en-US" b="1" i="0" u="none" strike="noStrike" cap="none" dirty="0" smtClean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College	$</a:t>
            </a: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13,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980</a:t>
            </a: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	$5,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510</a:t>
            </a:r>
            <a:r>
              <a:rPr lang="en-US" b="1" i="0" u="none" strike="noStrike" cap="none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		$1</a:t>
            </a:r>
            <a:r>
              <a:rPr lang="en-US" b="1" dirty="0">
                <a:solidFill>
                  <a:srgbClr val="FFC000"/>
                </a:solidFill>
                <a:latin typeface="Garamond"/>
                <a:ea typeface="Garamond"/>
                <a:cs typeface="Garamond"/>
                <a:sym typeface="Garamond"/>
              </a:rPr>
              <a:t>9,490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Cal. State – San Marcos	$7,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269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$13,240		$20,5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09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 of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Washington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11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,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839		$11,310		$23,149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Cal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Baptist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9,422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$8,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060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$37,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482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San Diego Christian		$28,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100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$10,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974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$3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9,074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Pt. Loma Nazarene		$3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2,900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$9,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330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$42,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230</a:t>
            </a:r>
          </a:p>
          <a:p>
            <a:pPr lvl="0" rtl="0">
              <a:spcBef>
                <a:spcPts val="100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Pacific Lutheran U		$34,440		$10,100		$44,540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Biola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University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6,696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$9,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704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$46,400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Seattle Pacific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8,520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$10,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824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$4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9,344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 of San </a:t>
            </a:r>
            <a:r>
              <a:rPr lang="en-US" b="0" i="0" u="none" strike="noStrike" cap="none" dirty="0" smtClean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Diego		$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4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5,540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$12,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302</a:t>
            </a:r>
            <a:r>
              <a:rPr lang="en-US" b="0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		$5</a:t>
            </a:r>
            <a:r>
              <a:rPr lang="en-US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7,842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8382000" y="6245225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CB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BCBCBC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lang="en-US" sz="1200" b="0" i="0" u="none" strike="noStrike" cap="none">
              <a:solidFill>
                <a:srgbClr val="BCBC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457200" y="200025"/>
            <a:ext cx="7288212" cy="615949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201</a:t>
            </a:r>
            <a:r>
              <a:rPr lang="en-US" sz="2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6</a:t>
            </a:r>
            <a:r>
              <a:rPr lang="en-US"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-1</a:t>
            </a:r>
            <a:r>
              <a:rPr lang="en-US" sz="2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7</a:t>
            </a:r>
            <a:r>
              <a:rPr lang="en-US"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Cost Comparison to Pacific Coast Institutions     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Estimates based on each institution’s web posting for in-state freshman taking 18 credits/semester with mid-level room &amp; board</a:t>
            </a:r>
            <a:r>
              <a:rPr lang="en-US" sz="14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8600" y="257175"/>
            <a:ext cx="1108074" cy="650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8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7" y="15240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228600"/>
            <a:ext cx="52578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always thank God for all you, mentioning you in our prayers.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gifts of God’s people through the CMO and direct gifts allow MLC to strive to keep costs low.  In 2016…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in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 </a:t>
            </a:r>
            <a:r>
              <a:rPr lang="en-US" sz="2000" u="sng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Today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 for the Money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in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  </a:t>
            </a:r>
            <a:r>
              <a:rPr lang="en-US" sz="2000" u="sng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</a:t>
            </a:r>
            <a:r>
              <a:rPr lang="en-US" sz="2000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Best-Bang- for-Your-Buck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Colleges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in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</a:t>
            </a:r>
            <a:r>
              <a:rPr lang="en-US" sz="2000" u="sng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</a:t>
            </a:r>
            <a:r>
              <a:rPr lang="en-US" sz="2000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Magazine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Private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</a:t>
            </a:r>
          </a:p>
        </p:txBody>
      </p:sp>
    </p:spTree>
    <p:extLst>
      <p:ext uri="{BB962C8B-B14F-4D97-AF65-F5344CB8AC3E}">
        <p14:creationId xmlns:p14="http://schemas.microsoft.com/office/powerpoint/2010/main" val="36991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spreads_NEW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1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792" y="813881"/>
            <a:ext cx="50292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MLC LADIES’ AUXILIARY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Purpose: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promote greater interest in MLC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promote Christian fellowship among the women of WELS and among congregations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give financial support to </a:t>
            </a:r>
            <a:r>
              <a:rPr lang="en-US" dirty="0" smtClean="0"/>
              <a:t>MLC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support the MLC family through </a:t>
            </a:r>
            <a:r>
              <a:rPr lang="en-US" dirty="0" smtClean="0"/>
              <a:t>prayer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799"/>
            <a:ext cx="2440760" cy="144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430993"/>
            <a:ext cx="50292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Auxiliary </a:t>
            </a:r>
            <a:r>
              <a:rPr lang="en-US" sz="2400" dirty="0" smtClean="0">
                <a:solidFill>
                  <a:srgbClr val="37609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activities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MLC Food Bank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Orientation Hospitality Tent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 Events – Bingo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76092"/>
                </a:solidFill>
              </a:rPr>
              <a:t>Campus projects</a:t>
            </a:r>
            <a:endParaRPr lang="en-US" b="1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02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236" y="533400"/>
            <a:ext cx="5712808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MLC LADIES’ AUXILIARY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Campus Projects: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76092"/>
                </a:solidFill>
              </a:rPr>
              <a:t>Three Standing Projects: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Scholarships, Library, Outreach Activities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76092"/>
                </a:solidFill>
              </a:rPr>
              <a:t>Annual Projects: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iPads for Teaching w/ Technology $2,495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Residence Hall window treatments $1,250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Stage projected backdrop $2,600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ECLC cots $1,242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CPR adult manikins $469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Fitness Center treadmill $4,400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Spanish Immersion grants $2,000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Financial Literacy Program grants $1,000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Edger for grounds maintenance $480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Semester Abroad grants $2,000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World Music Drumming Curriculum $2,060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International Services Office improvements $430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Aerobic area TV’s and DVD players $750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i="1" dirty="0" smtClean="0"/>
              <a:t>and more!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799"/>
            <a:ext cx="244076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" y="609600"/>
            <a:ext cx="502920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MLC LADIES’ AUXILIARY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How can you help?</a:t>
            </a:r>
            <a:endParaRPr lang="en-US" dirty="0"/>
          </a:p>
          <a:p>
            <a:r>
              <a:rPr lang="en-US" b="1" dirty="0" smtClean="0">
                <a:solidFill>
                  <a:srgbClr val="376092"/>
                </a:solidFill>
              </a:rPr>
              <a:t>BE </a:t>
            </a:r>
            <a:r>
              <a:rPr lang="en-US" b="1" dirty="0">
                <a:solidFill>
                  <a:srgbClr val="376092"/>
                </a:solidFill>
              </a:rPr>
              <a:t>AN AMBASSADOR </a:t>
            </a:r>
            <a:r>
              <a:rPr lang="en-US" dirty="0"/>
              <a:t>of Martin Luther College! In your home congregation, let others know about the important work carried out at MLC, and ask your members to pray for our ministry. </a:t>
            </a:r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rgbClr val="376092"/>
                </a:solidFill>
              </a:rPr>
              <a:t>SPREAD THE WORD </a:t>
            </a:r>
            <a:r>
              <a:rPr lang="en-US" dirty="0"/>
              <a:t>about Auxiliary Projects! Share our annual project list through your congregational newsletter, bulletins, and displays. Provide opportunities for your congregational members to adopt a project or help fund one that they like. </a:t>
            </a:r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rgbClr val="376092"/>
                </a:solidFill>
              </a:rPr>
              <a:t>SUPPORT THE STUDENTS AT MLC! </a:t>
            </a:r>
            <a:endParaRPr lang="en-US" dirty="0">
              <a:solidFill>
                <a:srgbClr val="376092"/>
              </a:solidFill>
            </a:endParaRPr>
          </a:p>
          <a:p>
            <a:r>
              <a:rPr lang="en-US" dirty="0"/>
              <a:t>Promote our college through our bulletin inserts and magazines. Consider participating in our Congregational Partner Grant Program or the Auxiliary Befriend an MLC Student program.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799"/>
            <a:ext cx="244076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4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2667000"/>
            <a:ext cx="502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Lord . . 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our students through his Word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bless our graduates in their teaching ministries or their additional training at Wisconsin Lutheran Seminary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 more high school students to consider ministerial training at Martin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2667000"/>
            <a:ext cx="50292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your friends and family . . 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is working through MLC to meet the ministry needs of Lutheran churches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partnering with you to fulfill our Lord’s Great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our posts on social media and share our ministry with your friends – especially on MLC Day!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pt spreads_NEW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8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057400"/>
            <a:ext cx="4343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Preseminary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-  172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Seniors 		30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Juniors		37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Sophomores	51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Freshmen	48</a:t>
            </a:r>
          </a:p>
          <a:p>
            <a:pPr lvl="1">
              <a:spcAft>
                <a:spcPts val="600"/>
              </a:spcAf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time		  6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2667000"/>
            <a:ext cx="56388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support us through . . 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congregational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offerings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gift directly to MLC, if you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moved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“Your generosity will result in thanksgiving to God.”  (2 Corinthians 9:11)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705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yo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7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7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057400"/>
            <a:ext cx="51054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Early Childhood Education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Elementary Education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Secondary Education</a:t>
            </a: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Arts &amp; Literature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Instrumental Music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Vocal Music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Education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Studies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preads_NEW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667000"/>
            <a:ext cx="5105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Staff Ministry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Parish Music</a:t>
            </a:r>
          </a:p>
        </p:txBody>
      </p:sp>
    </p:spTree>
    <p:extLst>
      <p:ext uri="{BB962C8B-B14F-4D97-AF65-F5344CB8AC3E}">
        <p14:creationId xmlns:p14="http://schemas.microsoft.com/office/powerpoint/2010/main" val="21699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647</Words>
  <Application>Microsoft Office PowerPoint</Application>
  <PresentationFormat>On-screen Show (4:3)</PresentationFormat>
  <Paragraphs>173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Arial Black</vt:lpstr>
      <vt:lpstr>Calibri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lime</dc:creator>
  <cp:lastModifiedBy>mlc</cp:lastModifiedBy>
  <cp:revision>55</cp:revision>
  <dcterms:created xsi:type="dcterms:W3CDTF">2015-06-04T14:05:06Z</dcterms:created>
  <dcterms:modified xsi:type="dcterms:W3CDTF">2016-11-23T17:57:34Z</dcterms:modified>
</cp:coreProperties>
</file>