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9"/>
  </p:notesMasterIdLst>
  <p:handoutMasterIdLst>
    <p:handoutMasterId r:id="rId40"/>
  </p:handoutMasterIdLst>
  <p:sldIdLst>
    <p:sldId id="256" r:id="rId3"/>
    <p:sldId id="257" r:id="rId4"/>
    <p:sldId id="258" r:id="rId5"/>
    <p:sldId id="259" r:id="rId6"/>
    <p:sldId id="261" r:id="rId7"/>
    <p:sldId id="29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96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301" r:id="rId37"/>
    <p:sldId id="302" r:id="rId38"/>
  </p:sldIdLst>
  <p:sldSz cx="12192000" cy="6858000"/>
  <p:notesSz cx="7010400" cy="9296400"/>
  <p:embeddedFontLst>
    <p:embeddedFont>
      <p:font typeface="Nunito Sans Normal Black" pitchFamily="2" charset="0"/>
      <p:bold r:id="rId41"/>
      <p:boldItalic r:id="rId42"/>
    </p:embeddedFont>
    <p:embeddedFont>
      <p:font typeface="Nunito Sans Normal SemiBold" pitchFamily="2" charset="0"/>
      <p:bold r:id="rId43"/>
      <p:boldItalic r:id="rId44"/>
    </p:embeddedFont>
    <p:embeddedFont>
      <p:font typeface="Roboto Bold" panose="020B0604020202020204" charset="0"/>
      <p:bold r:id="rId45"/>
    </p:embeddedFont>
    <p:embeddedFont>
      <p:font typeface="Roboto Bold italic" panose="020B0604020202020204" charset="0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9392"/>
    <a:srgbClr val="A0A09F"/>
    <a:srgbClr val="A69A74"/>
    <a:srgbClr val="B6CDDD"/>
    <a:srgbClr val="C7D1EC"/>
    <a:srgbClr val="EAE3D1"/>
    <a:srgbClr val="6892BA"/>
    <a:srgbClr val="C3D6E4"/>
    <a:srgbClr val="015289"/>
    <a:srgbClr val="E2D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9B85E6-E590-AF30-EAAF-AB1B0CE4B38C}" v="4" dt="2026-10-09T15:15:28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9" autoAdjust="0"/>
  </p:normalViewPr>
  <p:slideViewPr>
    <p:cSldViewPr snapToGrid="0">
      <p:cViewPr varScale="1">
        <p:scale>
          <a:sx n="151" d="100"/>
          <a:sy n="151" d="100"/>
        </p:scale>
        <p:origin x="65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98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8934CBC-7F39-4F31-90EF-6DCB38B725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B9D379-DC5F-4C0F-8557-EB8DACD5CD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DAF7519-ACFE-4393-BDBE-01445390B13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5B9C3E-BC19-4025-8772-52CF91E9B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19344-0ED7-4103-8CD8-0B32A36720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F3FDD00-F67D-44B7-A09A-8D72BC07D5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22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61016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Martin Luther College is Your WELS College of Ministry.</a:t>
            </a:r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exist to train men and women to meet the ministry needs of WELS congregations and schools.</a:t>
            </a:r>
            <a:endParaRPr dirty="0"/>
          </a:p>
        </p:txBody>
      </p:sp>
      <p:sp>
        <p:nvSpPr>
          <p:cNvPr id="166" name="Google Shape;1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That means we train future pastors . . . </a:t>
            </a:r>
            <a:endParaRPr dirty="0"/>
          </a:p>
        </p:txBody>
      </p:sp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. . and teachers – from preschool to high school.</a:t>
            </a:r>
            <a:endParaRPr dirty="0"/>
          </a:p>
        </p:txBody>
      </p:sp>
      <p:sp>
        <p:nvSpPr>
          <p:cNvPr id="181" name="Google Shape;181;p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also train staff ministers, who serve in family ministry, youth ministry, worship coordination, and more. </a:t>
            </a:r>
            <a:endParaRPr dirty="0"/>
          </a:p>
        </p:txBody>
      </p:sp>
      <p:sp>
        <p:nvSpPr>
          <p:cNvPr id="193" name="Google Shape;1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do this so well that in 2025, the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Wall Street Journal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ranked us #1 of all colleges in America for Career Preparation.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289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Of course, Christ is the center of our campus life and our ministry training.</a:t>
            </a:r>
            <a:endParaRPr dirty="0"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Students worship twice a day in the beautiful Chapel of the Christ.</a:t>
            </a:r>
            <a:endParaRPr dirty="0"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study theology, all the general subjects like English, history, math, and science . . . as well as Greek and Hebrew for the future pastors and professional education courses for the future teachers. </a:t>
            </a:r>
            <a:endParaRPr dirty="0"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talented professors not only have subject expertise, they also have ministry experience to share.</a:t>
            </a:r>
            <a:endParaRPr dirty="0"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students are also required to do experiential learning—hands-on training.</a:t>
            </a:r>
            <a:endParaRPr dirty="0"/>
          </a:p>
        </p:txBody>
      </p:sp>
      <p:sp>
        <p:nvSpPr>
          <p:cNvPr id="224" name="Google Shape;22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Early childhood education majors, for instance, complete much of their student teaching at our own Early Childhood Learning Center.</a:t>
            </a:r>
            <a:endParaRPr dirty="0"/>
          </a:p>
        </p:txBody>
      </p:sp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All students complete required early field experiences . . .</a:t>
            </a:r>
            <a:endParaRPr dirty="0"/>
          </a:p>
        </p:txBody>
      </p:sp>
      <p:sp>
        <p:nvSpPr>
          <p:cNvPr id="236" name="Google Shape;236;p1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 algn="r">
                <a:buSzPts val="1400"/>
              </a:pPr>
              <a:t>13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. . or early ministry experiences at congregations and schools all over the country. </a:t>
            </a:r>
            <a:endParaRPr dirty="0"/>
          </a:p>
        </p:txBody>
      </p:sp>
      <p:sp>
        <p:nvSpPr>
          <p:cNvPr id="244" name="Google Shape;24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Many of our students also complete voluntary Daylight ministry experiences, assisting with vacation Bible school, Easter for kids, worship, evangelism, and more all over the country—and sometimes the world.</a:t>
            </a:r>
            <a:endParaRPr dirty="0"/>
          </a:p>
        </p:txBody>
      </p:sp>
      <p:sp>
        <p:nvSpPr>
          <p:cNvPr id="251" name="Google Shape;251;p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 campus this year we have 655 undergraduate students preparing for ministry.</a:t>
            </a:r>
            <a:endParaRPr dirty="0"/>
          </a:p>
        </p:txBody>
      </p:sp>
      <p:sp>
        <p:nvSpPr>
          <p:cNvPr id="256" name="Google Shape;25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1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come from 33 states and 8 countries.</a:t>
            </a:r>
            <a:endParaRPr dirty="0"/>
          </a:p>
        </p:txBody>
      </p:sp>
      <p:sp>
        <p:nvSpPr>
          <p:cNvPr id="269" name="Google Shape;269;p1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 algn="r">
                <a:buSzPts val="1400"/>
              </a:pPr>
              <a:t>17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 we don’t train only undergraduates. We also provide education on the graduate level. Today 170 graduate students are completing degrees in four different master’s programs. </a:t>
            </a:r>
            <a:endParaRPr dirty="0"/>
          </a:p>
        </p:txBody>
      </p:sp>
      <p:sp>
        <p:nvSpPr>
          <p:cNvPr id="284" name="Google Shape;2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also teach another 900 people in continuing ed workshops, webinars, satellite courses, and more. </a:t>
            </a:r>
            <a:endParaRPr dirty="0"/>
          </a:p>
        </p:txBody>
      </p:sp>
      <p:sp>
        <p:nvSpPr>
          <p:cNvPr id="290" name="Google Shape;29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That means we’re educating about 1,725 students.</a:t>
            </a:r>
            <a:endParaRPr dirty="0"/>
          </a:p>
        </p:txBody>
      </p:sp>
      <p:sp>
        <p:nvSpPr>
          <p:cNvPr id="296" name="Google Shape;29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2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What is campus life like? Students compete in 18 NCAA DIII sports.</a:t>
            </a:r>
            <a:endParaRPr dirty="0"/>
          </a:p>
        </p:txBody>
      </p:sp>
      <p:sp>
        <p:nvSpPr>
          <p:cNvPr id="302" name="Google Shape;302;p2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pPr algn="r">
                <a:buSzPts val="1400"/>
              </a:pPr>
              <a:t>21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[sports slides – to go through quickly]</a:t>
            </a:r>
            <a:endParaRPr i="1" dirty="0"/>
          </a:p>
        </p:txBody>
      </p:sp>
      <p:sp>
        <p:nvSpPr>
          <p:cNvPr id="308" name="Google Shape;30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[sports slides – to go through quickly]</a:t>
            </a:r>
            <a:endParaRPr lang="en-US" i="1" dirty="0"/>
          </a:p>
        </p:txBody>
      </p:sp>
      <p:sp>
        <p:nvSpPr>
          <p:cNvPr id="316" name="Google Shape;31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sing in four auditioned choirs, including the College Choir, which tours the country. </a:t>
            </a:r>
            <a:endParaRPr dirty="0"/>
          </a:p>
        </p:txBody>
      </p:sp>
      <p:sp>
        <p:nvSpPr>
          <p:cNvPr id="328" name="Google Shape;32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play in our Handbell Choir and our Wind Symphony, which also takes an annual tour.</a:t>
            </a:r>
            <a:endParaRPr dirty="0"/>
          </a:p>
        </p:txBody>
      </p:sp>
      <p:sp>
        <p:nvSpPr>
          <p:cNvPr id="322" name="Google Shape;32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 many take lessons in piano, organ, voice, and wind and string instruments.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26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09261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Many students participate in Forum, our drama club, which stages four productions a year.</a:t>
            </a:r>
            <a:endParaRPr dirty="0"/>
          </a:p>
        </p:txBody>
      </p:sp>
      <p:sp>
        <p:nvSpPr>
          <p:cNvPr id="335" name="Google Shape;33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Student organizations and clubs develop their talents and add a lot of fun to the week—everything from Student Senate to Pickleball Club.</a:t>
            </a:r>
            <a:endParaRPr dirty="0"/>
          </a:p>
        </p:txBody>
      </p:sp>
      <p:sp>
        <p:nvSpPr>
          <p:cNvPr id="340" name="Google Shape;34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 of course, they enjoy Homecoming &amp; Winter Carnival, traditions we’ve enjoyed for generations. </a:t>
            </a:r>
            <a:endParaRPr dirty="0"/>
          </a:p>
        </p:txBody>
      </p:sp>
      <p:sp>
        <p:nvSpPr>
          <p:cNvPr id="345" name="Google Shape;3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students are also active in New Ulm, a safe and welcoming community that is regularly ranked as one of the “Best Small Towns in America.”</a:t>
            </a:r>
            <a:endParaRPr dirty="0"/>
          </a:p>
        </p:txBody>
      </p:sp>
      <p:sp>
        <p:nvSpPr>
          <p:cNvPr id="350" name="Google Shape;35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All these different aspects of campus life play a role in the ultimate goal of training our students 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for ministry.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students are growing spiritually . . .  </a:t>
            </a:r>
            <a:endParaRPr dirty="0"/>
          </a:p>
        </p:txBody>
      </p:sp>
      <p:sp>
        <p:nvSpPr>
          <p:cNvPr id="355" name="Google Shape;35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. . and discovering and developing their gifts in the classroom, on the court, and in the concert hall.</a:t>
            </a:r>
            <a:endParaRPr dirty="0"/>
          </a:p>
        </p:txBody>
      </p:sp>
      <p:sp>
        <p:nvSpPr>
          <p:cNvPr id="360" name="Google Shape;36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They’re also enjoying Christian community as they find strength in this family of faith.</a:t>
            </a:r>
            <a:endParaRPr dirty="0"/>
          </a:p>
        </p:txBody>
      </p:sp>
      <p:sp>
        <p:nvSpPr>
          <p:cNvPr id="367" name="Google Shape;36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Here at MLC, by the power of the gospel, they are being Knighted for Ministry.</a:t>
            </a:r>
            <a:endParaRPr dirty="0"/>
          </a:p>
        </p:txBody>
      </p:sp>
      <p:sp>
        <p:nvSpPr>
          <p:cNvPr id="373" name="Google Shape;37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[This slide can be edited!]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35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489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193372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766733" y="273057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833020" y="-1623212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285039" y="1828807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697039" y="-812794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6193372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4766733" y="273057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3833020" y="-1623212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7285039" y="1828807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1697039" y="-812794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4;p13" title="Group 21594.png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649" y="2065887"/>
            <a:ext cx="3734702" cy="2726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 advTm="6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6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01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49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48907" y="2271605"/>
            <a:ext cx="4623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Bold italic" panose="02000000000000000000" pitchFamily="2" charset="0"/>
                <a:ea typeface="Roboto Bold italic" panose="02000000000000000000" pitchFamily="2" charset="0"/>
              </a:rPr>
              <a:t>Winter Carnival</a:t>
            </a:r>
          </a:p>
          <a:p>
            <a:r>
              <a:rPr lang="en-US" sz="2800" dirty="0">
                <a:solidFill>
                  <a:schemeClr val="bg1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February 1 - 7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48907" y="4333495"/>
            <a:ext cx="46235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Spring Choir Tour:</a:t>
            </a:r>
          </a:p>
          <a:p>
            <a:r>
              <a:rPr lang="en-US" sz="2800" dirty="0">
                <a:solidFill>
                  <a:schemeClr val="bg1"/>
                </a:solidFill>
                <a:latin typeface="Roboto Bold italic" panose="02000000000000000000" pitchFamily="2" charset="0"/>
                <a:ea typeface="Roboto Bold italic" panose="02000000000000000000" pitchFamily="2" charset="0"/>
              </a:rPr>
              <a:t>Arizona, Utah, &amp; Nevada</a:t>
            </a:r>
          </a:p>
          <a:p>
            <a:r>
              <a:rPr lang="en-US" sz="2800" dirty="0">
                <a:solidFill>
                  <a:schemeClr val="bg1"/>
                </a:solidFill>
                <a:latin typeface="Roboto Bold" panose="02000000000000000000" pitchFamily="2" charset="0"/>
                <a:ea typeface="Roboto Bold" panose="02000000000000000000" pitchFamily="2" charset="0"/>
              </a:rPr>
              <a:t>March 5 - 14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548907" y="3830747"/>
            <a:ext cx="4623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6228867" y="3612159"/>
            <a:ext cx="4623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228867" y="4874343"/>
            <a:ext cx="46235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228866" y="2098224"/>
            <a:ext cx="5486453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Fall Musical</a:t>
            </a:r>
          </a:p>
          <a:p>
            <a:r>
              <a:rPr lang="en-US" sz="2000" i="1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Joseph and the Amazing </a:t>
            </a:r>
            <a:br>
              <a:rPr lang="en-US" sz="2000" i="1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</a:br>
            <a:r>
              <a:rPr lang="en-US" sz="2000" i="1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Technicolor </a:t>
            </a:r>
            <a:r>
              <a:rPr lang="en-US" sz="2000" i="1" dirty="0" err="1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Dreamcoat</a:t>
            </a:r>
            <a:endParaRPr lang="en-US" sz="2000" i="1" dirty="0">
              <a:solidFill>
                <a:schemeClr val="bg1"/>
              </a:solidFill>
              <a:latin typeface="Nunito Sans Normal Black" pitchFamily="2" charset="0"/>
              <a:ea typeface="Roboto Bold" panose="02000000000000000000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November 6-8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28867" y="3884746"/>
            <a:ext cx="462351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Wind Symphony Concert</a:t>
            </a:r>
          </a:p>
          <a:p>
            <a:r>
              <a:rPr lang="de-DE" sz="2000" dirty="0">
                <a:solidFill>
                  <a:schemeClr val="bg1"/>
                </a:solidFill>
                <a:latin typeface="Nunito Sans Normal SemiBold" pitchFamily="2" charset="0"/>
                <a:ea typeface="Roboto Bold" panose="02000000000000000000" pitchFamily="2" charset="0"/>
              </a:rPr>
              <a:t>November 22, 3:00 pm</a:t>
            </a:r>
            <a:endParaRPr lang="en-US" sz="2000" dirty="0">
              <a:solidFill>
                <a:schemeClr val="bg1"/>
              </a:solidFill>
              <a:latin typeface="Nunito Sans Normal SemiBold" pitchFamily="2" charset="0"/>
              <a:ea typeface="Roboto Bold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867" y="5152122"/>
            <a:ext cx="462351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Christmas Concert</a:t>
            </a:r>
          </a:p>
          <a:p>
            <a:r>
              <a:rPr lang="en-US" sz="2000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December 12, 7:30 pm</a:t>
            </a:r>
          </a:p>
          <a:p>
            <a:r>
              <a:rPr lang="en-US" sz="2000" dirty="0">
                <a:solidFill>
                  <a:schemeClr val="bg1"/>
                </a:solidFill>
                <a:latin typeface="Nunito Sans Normal Black" pitchFamily="2" charset="0"/>
                <a:ea typeface="Roboto Bold" panose="02000000000000000000" pitchFamily="2" charset="0"/>
              </a:rPr>
              <a:t>December 13, 4:00 pm</a:t>
            </a:r>
            <a:endParaRPr lang="en-US" sz="2000" dirty="0">
              <a:solidFill>
                <a:schemeClr val="bg1"/>
              </a:solidFill>
              <a:latin typeface="Nunito Sans Normal SemiBold" pitchFamily="2" charset="0"/>
              <a:ea typeface="Roboto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14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53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6000">
        <p14:prism/>
      </p:transition>
    </mc:Choice>
    <mc:Fallback xmlns="">
      <p:transition spd="slow" advClick="0" advTm="6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8782</TotalTime>
  <Words>680</Words>
  <Application>Microsoft Office PowerPoint</Application>
  <PresentationFormat>Widescreen</PresentationFormat>
  <Paragraphs>56</Paragraphs>
  <Slides>36</Slides>
  <Notes>35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Roboto Bold italic</vt:lpstr>
      <vt:lpstr>Arial</vt:lpstr>
      <vt:lpstr>Nunito Sans Normal Black</vt:lpstr>
      <vt:lpstr>Calibri</vt:lpstr>
      <vt:lpstr>Roboto Bold</vt:lpstr>
      <vt:lpstr>Nunito Sans Normal SemiBold</vt:lpstr>
      <vt:lpstr>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fischevk</dc:creator>
  <cp:lastModifiedBy>fischevk</cp:lastModifiedBy>
  <cp:revision>108</cp:revision>
  <cp:lastPrinted>2023-10-17T14:44:34Z</cp:lastPrinted>
  <dcterms:modified xsi:type="dcterms:W3CDTF">2026-10-14T18:38:10Z</dcterms:modified>
</cp:coreProperties>
</file>