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40"/>
  </p:notesMasterIdLst>
  <p:handoutMasterIdLst>
    <p:handoutMasterId r:id="rId41"/>
  </p:handoutMasterIdLst>
  <p:sldIdLst>
    <p:sldId id="256" r:id="rId3"/>
    <p:sldId id="257" r:id="rId4"/>
    <p:sldId id="258" r:id="rId5"/>
    <p:sldId id="259" r:id="rId6"/>
    <p:sldId id="260" r:id="rId7"/>
    <p:sldId id="261" r:id="rId8"/>
    <p:sldId id="297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2" r:id="rId28"/>
    <p:sldId id="281" r:id="rId29"/>
    <p:sldId id="296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301" r:id="rId39"/>
  </p:sldIdLst>
  <p:sldSz cx="12192000" cy="6858000"/>
  <p:notesSz cx="7010400" cy="9296400"/>
  <p:embeddedFontLst>
    <p:embeddedFont>
      <p:font typeface="Nunito Sans Normal Black" pitchFamily="2" charset="0"/>
      <p:bold r:id="rId42"/>
      <p:boldItalic r:id="rId43"/>
    </p:embeddedFont>
    <p:embeddedFont>
      <p:font typeface="Nunito Sans Normal SemiBold" pitchFamily="2" charset="0"/>
      <p:bold r:id="rId44"/>
      <p:boldItalic r:id="rId45"/>
    </p:embeddedFont>
    <p:embeddedFont>
      <p:font typeface="Roboto Bold" panose="020B0604020202020204" charset="0"/>
      <p:bold r:id="rId46"/>
    </p:embeddedFont>
    <p:embeddedFont>
      <p:font typeface="Roboto Bold italic" panose="020B0604020202020204" charset="0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9392"/>
    <a:srgbClr val="A0A09F"/>
    <a:srgbClr val="A69A74"/>
    <a:srgbClr val="B6CDDD"/>
    <a:srgbClr val="C7D1EC"/>
    <a:srgbClr val="EAE3D1"/>
    <a:srgbClr val="6892BA"/>
    <a:srgbClr val="C3D6E4"/>
    <a:srgbClr val="015289"/>
    <a:srgbClr val="E2DB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859" autoAdjust="0"/>
  </p:normalViewPr>
  <p:slideViewPr>
    <p:cSldViewPr snapToGrid="0">
      <p:cViewPr varScale="1">
        <p:scale>
          <a:sx n="151" d="100"/>
          <a:sy n="151" d="100"/>
        </p:scale>
        <p:origin x="654" y="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4986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2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5.fntdata"/><Relationship Id="rId20" Type="http://schemas.openxmlformats.org/officeDocument/2006/relationships/slide" Target="slides/slide1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8934CBC-7F39-4F31-90EF-6DCB38B725D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B9D379-DC5F-4C0F-8557-EB8DACD5CDF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DAF7519-ACFE-4393-BDBE-01445390B13E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5B9C3E-BC19-4025-8772-52CF91E9BFC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919344-0ED7-4103-8CD8-0B32A36720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F3FDD00-F67D-44B7-A09A-8D72BC07D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0226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2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ts val="1200"/>
              </a:pPr>
              <a:t>‹#›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61016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Martin Luther College is Your WELS College of Ministry.</a:t>
            </a:r>
          </a:p>
        </p:txBody>
      </p:sp>
      <p:sp>
        <p:nvSpPr>
          <p:cNvPr id="161" name="Google Shape;1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They study theology, all the general subjects like English, history, math, and science . . . as well as Greek and Hebrew for the future pastors and professional education courses for the future teachers. </a:t>
            </a:r>
            <a:endParaRPr dirty="0"/>
          </a:p>
        </p:txBody>
      </p:sp>
      <p:sp>
        <p:nvSpPr>
          <p:cNvPr id="212" name="Google Shape;21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Our talented professors not only have subject expertise, they also have ministry experience to share.</a:t>
            </a:r>
            <a:endParaRPr dirty="0"/>
          </a:p>
        </p:txBody>
      </p:sp>
      <p:sp>
        <p:nvSpPr>
          <p:cNvPr id="218" name="Google Shape;21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Our students are also required to do experiential learning—hands-on training.</a:t>
            </a:r>
            <a:endParaRPr dirty="0"/>
          </a:p>
        </p:txBody>
      </p:sp>
      <p:sp>
        <p:nvSpPr>
          <p:cNvPr id="224" name="Google Shape;22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Early childhood education majors, for instance, complete much of their student teaching at our own Early Childhood Learning Center.</a:t>
            </a:r>
            <a:endParaRPr dirty="0"/>
          </a:p>
        </p:txBody>
      </p:sp>
      <p:sp>
        <p:nvSpPr>
          <p:cNvPr id="230" name="Google Shape;23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1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All students complete required early field experiences . . .</a:t>
            </a:r>
            <a:endParaRPr dirty="0"/>
          </a:p>
        </p:txBody>
      </p:sp>
      <p:sp>
        <p:nvSpPr>
          <p:cNvPr id="236" name="Google Shape;236;p14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 algn="r">
                <a:buSzPts val="1400"/>
              </a:pPr>
              <a:t>14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 . . or early ministry experiences at congregations and schools all over the country. </a:t>
            </a:r>
            <a:endParaRPr dirty="0"/>
          </a:p>
        </p:txBody>
      </p:sp>
      <p:sp>
        <p:nvSpPr>
          <p:cNvPr id="244" name="Google Shape;24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0" name="Google Shape;250;p1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Many of our students also complete voluntary Daylight ministry experiences, assisting with vacation Bible school, Easter for kids, worship, evangelism, and more all over the country—and sometimes the world.</a:t>
            </a:r>
            <a:endParaRPr dirty="0"/>
          </a:p>
        </p:txBody>
      </p:sp>
      <p:sp>
        <p:nvSpPr>
          <p:cNvPr id="251" name="Google Shape;251;p16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/>
              <a:pPr algn="r">
                <a:buSzPts val="1400"/>
              </a:pPr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On campus this year we have 660 undergraduate students preparing for ministry.</a:t>
            </a:r>
            <a:endParaRPr dirty="0"/>
          </a:p>
        </p:txBody>
      </p:sp>
      <p:sp>
        <p:nvSpPr>
          <p:cNvPr id="256" name="Google Shape;25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p1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They come from 27 states and 8 countries.</a:t>
            </a:r>
            <a:endParaRPr dirty="0"/>
          </a:p>
        </p:txBody>
      </p:sp>
      <p:sp>
        <p:nvSpPr>
          <p:cNvPr id="269" name="Google Shape;269;p19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 algn="r">
                <a:buSzPts val="1400"/>
              </a:pPr>
              <a:t>18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We also have 20 adult learners enrolled in our new online APPLE program.</a:t>
            </a:r>
            <a:endParaRPr dirty="0"/>
          </a:p>
        </p:txBody>
      </p:sp>
      <p:sp>
        <p:nvSpPr>
          <p:cNvPr id="279" name="Google Shape;27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We exist to train men and women to meet the ministry needs of WELS congregations and schools.</a:t>
            </a:r>
            <a:endParaRPr dirty="0"/>
          </a:p>
        </p:txBody>
      </p:sp>
      <p:sp>
        <p:nvSpPr>
          <p:cNvPr id="166" name="Google Shape;16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And we don’t train only undergraduates. We also provide education on the graduate level. Today 130 graduate students are completing degrees in four different master’s programs. </a:t>
            </a:r>
            <a:endParaRPr dirty="0"/>
          </a:p>
        </p:txBody>
      </p:sp>
      <p:sp>
        <p:nvSpPr>
          <p:cNvPr id="284" name="Google Shape;28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We also teach another 1,000 people in continuing ed workshops, webinars, satellite courses, and more. </a:t>
            </a:r>
            <a:endParaRPr dirty="0"/>
          </a:p>
        </p:txBody>
      </p:sp>
      <p:sp>
        <p:nvSpPr>
          <p:cNvPr id="290" name="Google Shape;29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That means we’re educating about 1,800 students.</a:t>
            </a:r>
            <a:endParaRPr dirty="0"/>
          </a:p>
        </p:txBody>
      </p:sp>
      <p:sp>
        <p:nvSpPr>
          <p:cNvPr id="296" name="Google Shape;29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1" name="Google Shape;301;p2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What is campus life like? Students compete in 18 NCAA DIII sports.</a:t>
            </a:r>
            <a:endParaRPr dirty="0"/>
          </a:p>
        </p:txBody>
      </p:sp>
      <p:sp>
        <p:nvSpPr>
          <p:cNvPr id="302" name="Google Shape;302;p24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 algn="r">
                <a:buSzPts val="1400"/>
              </a:pPr>
              <a:t>23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[sports slides – to go through quickly]</a:t>
            </a:r>
            <a:endParaRPr i="1" dirty="0"/>
          </a:p>
        </p:txBody>
      </p:sp>
      <p:sp>
        <p:nvSpPr>
          <p:cNvPr id="308" name="Google Shape;30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[sports slides – to go through quickly]</a:t>
            </a:r>
            <a:endParaRPr lang="en-US" i="1" dirty="0"/>
          </a:p>
        </p:txBody>
      </p:sp>
      <p:sp>
        <p:nvSpPr>
          <p:cNvPr id="316" name="Google Shape;31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They sing in four auditioned choirs, including the College Choir, which tours the country. </a:t>
            </a:r>
            <a:endParaRPr dirty="0"/>
          </a:p>
        </p:txBody>
      </p:sp>
      <p:sp>
        <p:nvSpPr>
          <p:cNvPr id="328" name="Google Shape;32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They play in our Handbell Choir and our Wind Symphony, which also takes an annual tour.</a:t>
            </a:r>
            <a:endParaRPr dirty="0"/>
          </a:p>
        </p:txBody>
      </p:sp>
      <p:sp>
        <p:nvSpPr>
          <p:cNvPr id="322" name="Google Shape;32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And many take lessons in piano, organ, voice, and wind and string instruments.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ts val="1200"/>
              </a:pPr>
              <a:t>28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09261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Many students participate in Forum, our drama club, which stages four plays a year.</a:t>
            </a:r>
            <a:endParaRPr dirty="0"/>
          </a:p>
        </p:txBody>
      </p:sp>
      <p:sp>
        <p:nvSpPr>
          <p:cNvPr id="335" name="Google Shape;33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That means we train future pastors . . . </a:t>
            </a:r>
            <a:endParaRPr dirty="0"/>
          </a:p>
        </p:txBody>
      </p:sp>
      <p:sp>
        <p:nvSpPr>
          <p:cNvPr id="174" name="Google Shape;17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Student organizations and clubs develop their talents and add a lot of fun to the week—everything from Student Senate to Pickleball Club.</a:t>
            </a:r>
            <a:endParaRPr dirty="0"/>
          </a:p>
        </p:txBody>
      </p:sp>
      <p:sp>
        <p:nvSpPr>
          <p:cNvPr id="340" name="Google Shape;34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And of course, they enjoy Homecoming &amp; Winter Carnival, traditions we’ve enjoyed for generations. </a:t>
            </a:r>
            <a:endParaRPr dirty="0"/>
          </a:p>
        </p:txBody>
      </p:sp>
      <p:sp>
        <p:nvSpPr>
          <p:cNvPr id="345" name="Google Shape;34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Our students are also active in New Ulm, a safe and welcoming community that is regularly ranked as one of the “Best Small Towns in America.”</a:t>
            </a:r>
            <a:endParaRPr dirty="0"/>
          </a:p>
        </p:txBody>
      </p:sp>
      <p:sp>
        <p:nvSpPr>
          <p:cNvPr id="350" name="Google Shape;350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All these different aspects of campus life play a role in the ultimate goal of training our students for ministry training. Our students are growing spiritually . . .  </a:t>
            </a:r>
            <a:endParaRPr dirty="0"/>
          </a:p>
        </p:txBody>
      </p:sp>
      <p:sp>
        <p:nvSpPr>
          <p:cNvPr id="355" name="Google Shape;35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 . . and discovering and developing their gifts in the classroom, on the court, and in the concert hall.</a:t>
            </a:r>
            <a:endParaRPr dirty="0"/>
          </a:p>
        </p:txBody>
      </p:sp>
      <p:sp>
        <p:nvSpPr>
          <p:cNvPr id="360" name="Google Shape;360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4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They’re also enjoying Christian community as they find strength in this family of faith.</a:t>
            </a:r>
            <a:endParaRPr dirty="0"/>
          </a:p>
        </p:txBody>
      </p:sp>
      <p:sp>
        <p:nvSpPr>
          <p:cNvPr id="367" name="Google Shape;367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Here at MLC, by the power of the gospel, they are being Knighted for Ministry.</a:t>
            </a:r>
            <a:endParaRPr dirty="0"/>
          </a:p>
        </p:txBody>
      </p:sp>
      <p:sp>
        <p:nvSpPr>
          <p:cNvPr id="373" name="Google Shape;373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[This slide can be edited!]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ts val="1200"/>
              </a:pPr>
              <a:t>37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4899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p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 . . and teachers – from preschool to high school.</a:t>
            </a:r>
            <a:endParaRPr dirty="0"/>
          </a:p>
        </p:txBody>
      </p:sp>
      <p:sp>
        <p:nvSpPr>
          <p:cNvPr id="181" name="Google Shape;181;p4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/>
              <a:pPr algn="r">
                <a:buSzPts val="1400"/>
              </a:pPr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Our teachers are eligible for synod certification and state licensure. This distinguishes us from every other college. </a:t>
            </a:r>
            <a:endParaRPr dirty="0"/>
          </a:p>
        </p:txBody>
      </p:sp>
      <p:sp>
        <p:nvSpPr>
          <p:cNvPr id="187" name="Google Shape;1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We also train staff ministers, who serve in family ministry, youth ministry, worship coordination, and more. </a:t>
            </a:r>
            <a:endParaRPr dirty="0"/>
          </a:p>
        </p:txBody>
      </p:sp>
      <p:sp>
        <p:nvSpPr>
          <p:cNvPr id="193" name="Google Shape;19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We do this so well that in 2025, the 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Wall Street Journal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ranked us #1 of all colleges in America for Career Preparation.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ts val="1200"/>
              </a:pPr>
              <a:t>7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82896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Of course, Christ is the center of our campus life and our ministry training.</a:t>
            </a:r>
            <a:endParaRPr dirty="0"/>
          </a:p>
        </p:txBody>
      </p:sp>
      <p:sp>
        <p:nvSpPr>
          <p:cNvPr id="199" name="Google Shape;19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Students worship twice a day in the beautiful Chapel of the Christ.</a:t>
            </a:r>
            <a:endParaRPr dirty="0"/>
          </a:p>
        </p:txBody>
      </p:sp>
      <p:sp>
        <p:nvSpPr>
          <p:cNvPr id="206" name="Google Shape;20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6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833020" y="-1623212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6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285039" y="1828807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697039" y="-812794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6000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6000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 txBox="1"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6000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6000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7"/>
          <p:cNvSpPr txBox="1"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7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17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7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6000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body" idx="1"/>
          </p:nvPr>
        </p:nvSpPr>
        <p:spPr>
          <a:xfrm>
            <a:off x="609600" y="1600206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body" idx="2"/>
          </p:nvPr>
        </p:nvSpPr>
        <p:spPr>
          <a:xfrm>
            <a:off x="6197600" y="1600206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6000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9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2" name="Google Shape;122;p19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3" name="Google Shape;123;p19"/>
          <p:cNvSpPr txBox="1">
            <a:spLocks noGrp="1"/>
          </p:cNvSpPr>
          <p:nvPr>
            <p:ph type="body" idx="3"/>
          </p:nvPr>
        </p:nvSpPr>
        <p:spPr>
          <a:xfrm>
            <a:off x="6193372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4" name="Google Shape;124;p19"/>
          <p:cNvSpPr txBox="1">
            <a:spLocks noGrp="1"/>
          </p:cNvSpPr>
          <p:nvPr>
            <p:ph type="body" idx="4"/>
          </p:nvPr>
        </p:nvSpPr>
        <p:spPr>
          <a:xfrm>
            <a:off x="6193372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5" name="Google Shape;125;p19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9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6000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0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0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6000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4766733" y="273057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1"/>
          <p:cNvSpPr txBox="1">
            <a:spLocks noGrp="1"/>
          </p:cNvSpPr>
          <p:nvPr>
            <p:ph type="body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1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6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6000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2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2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2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6000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3"/>
          <p:cNvSpPr txBox="1">
            <a:spLocks noGrp="1"/>
          </p:cNvSpPr>
          <p:nvPr>
            <p:ph type="body" idx="1"/>
          </p:nvPr>
        </p:nvSpPr>
        <p:spPr>
          <a:xfrm rot="5400000">
            <a:off x="3833020" y="-1623212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3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3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6000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>
            <a:spLocks noGrp="1"/>
          </p:cNvSpPr>
          <p:nvPr>
            <p:ph type="title"/>
          </p:nvPr>
        </p:nvSpPr>
        <p:spPr>
          <a:xfrm rot="5400000">
            <a:off x="7285039" y="1828807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4"/>
          <p:cNvSpPr txBox="1">
            <a:spLocks noGrp="1"/>
          </p:cNvSpPr>
          <p:nvPr>
            <p:ph type="body" idx="1"/>
          </p:nvPr>
        </p:nvSpPr>
        <p:spPr>
          <a:xfrm rot="5400000">
            <a:off x="1697039" y="-812794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4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4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4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6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6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6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609600" y="1600206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6197600" y="1600206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6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3"/>
          </p:nvPr>
        </p:nvSpPr>
        <p:spPr>
          <a:xfrm>
            <a:off x="6193372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4"/>
          </p:nvPr>
        </p:nvSpPr>
        <p:spPr>
          <a:xfrm>
            <a:off x="6193372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6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6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4766733" y="273057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6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6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spd="slow" advClick="0" advTm="6000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dt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ft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ldNum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ransition spd="slow" advClick="0" advTm="6000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6" cy="6857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6000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6000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6000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6000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6000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6000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6000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6000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6000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6000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6000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6000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6000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6000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6000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6000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6000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6000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6000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6000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491204"/>
      </p:ext>
    </p:extLst>
  </p:cSld>
  <p:clrMapOvr>
    <a:masterClrMapping/>
  </p:clrMapOvr>
  <p:transition spd="slow" advClick="0" advTm="6000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600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6000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6000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6000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6000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6000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6000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6000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6000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48907" y="2271605"/>
            <a:ext cx="46235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Bold italic" panose="02000000000000000000" pitchFamily="2" charset="0"/>
                <a:ea typeface="Roboto Bold italic" panose="02000000000000000000" pitchFamily="2" charset="0"/>
              </a:rPr>
              <a:t>Winter Carnival</a:t>
            </a:r>
          </a:p>
          <a:p>
            <a:r>
              <a:rPr lang="en-US" sz="2800" dirty="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February 1 - 7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48907" y="4333495"/>
            <a:ext cx="46235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Spring Choir Tour:</a:t>
            </a:r>
          </a:p>
          <a:p>
            <a:r>
              <a:rPr lang="en-US" sz="2800" dirty="0">
                <a:solidFill>
                  <a:schemeClr val="bg1"/>
                </a:solidFill>
                <a:latin typeface="Roboto Bold italic" panose="02000000000000000000" pitchFamily="2" charset="0"/>
                <a:ea typeface="Roboto Bold italic" panose="02000000000000000000" pitchFamily="2" charset="0"/>
              </a:rPr>
              <a:t>Arizona, Utah, &amp; Nevada</a:t>
            </a:r>
          </a:p>
          <a:p>
            <a:r>
              <a:rPr lang="en-US" sz="2800" dirty="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March 5 - 14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548907" y="3830747"/>
            <a:ext cx="462351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228867" y="3515909"/>
            <a:ext cx="462351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228867" y="4943093"/>
            <a:ext cx="462351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228867" y="2406000"/>
            <a:ext cx="462351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Nunito Sans Normal Black" pitchFamily="2" charset="0"/>
                <a:ea typeface="Roboto Bold" panose="02000000000000000000" pitchFamily="2" charset="0"/>
              </a:rPr>
              <a:t>MLC Golf Classic</a:t>
            </a:r>
          </a:p>
          <a:p>
            <a:r>
              <a:rPr lang="en-US" sz="2000" dirty="0">
                <a:solidFill>
                  <a:schemeClr val="bg1"/>
                </a:solidFill>
                <a:latin typeface="Nunito Sans Normal SemiBold" pitchFamily="2" charset="0"/>
                <a:ea typeface="Roboto Bold" panose="02000000000000000000" pitchFamily="2" charset="0"/>
              </a:rPr>
              <a:t>New Ulm Country Club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28867" y="3730858"/>
            <a:ext cx="4623516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Nunito Sans Normal Black" pitchFamily="2" charset="0"/>
                <a:ea typeface="Roboto Bold" panose="02000000000000000000" pitchFamily="2" charset="0"/>
              </a:rPr>
              <a:t>MLC </a:t>
            </a:r>
            <a:r>
              <a:rPr lang="en-US" sz="2000" dirty="0" err="1">
                <a:solidFill>
                  <a:schemeClr val="bg1"/>
                </a:solidFill>
                <a:latin typeface="Nunito Sans Normal Black" pitchFamily="2" charset="0"/>
                <a:ea typeface="Roboto Bold" panose="02000000000000000000" pitchFamily="2" charset="0"/>
              </a:rPr>
              <a:t>OpenLearning</a:t>
            </a:r>
            <a:r>
              <a:rPr lang="en-US" sz="2000" dirty="0">
                <a:solidFill>
                  <a:schemeClr val="bg1"/>
                </a:solidFill>
                <a:latin typeface="Nunito Sans Normal Black" pitchFamily="2" charset="0"/>
                <a:ea typeface="Roboto Bold" panose="02000000000000000000" pitchFamily="2" charset="0"/>
              </a:rPr>
              <a:t> </a:t>
            </a:r>
          </a:p>
          <a:p>
            <a:r>
              <a:rPr lang="en-US" sz="2000" dirty="0">
                <a:solidFill>
                  <a:schemeClr val="bg1"/>
                </a:solidFill>
                <a:latin typeface="Nunito Sans Normal Black" pitchFamily="2" charset="0"/>
                <a:ea typeface="Roboto Bold" panose="02000000000000000000" pitchFamily="2" charset="0"/>
              </a:rPr>
              <a:t>FREE Virtual Conference</a:t>
            </a:r>
          </a:p>
          <a:p>
            <a:r>
              <a:rPr lang="de-DE" sz="2000" dirty="0">
                <a:solidFill>
                  <a:schemeClr val="bg1"/>
                </a:solidFill>
                <a:latin typeface="Nunito Sans Normal SemiBold" pitchFamily="2" charset="0"/>
                <a:ea typeface="Roboto Bold" panose="02000000000000000000" pitchFamily="2" charset="0"/>
              </a:rPr>
              <a:t>June 16 - 17, 10:00 am - 1:30 pm</a:t>
            </a:r>
            <a:endParaRPr lang="en-US" sz="2000" dirty="0">
              <a:solidFill>
                <a:schemeClr val="bg1"/>
              </a:solidFill>
              <a:latin typeface="Nunito Sans Normal SemiBold" pitchFamily="2" charset="0"/>
              <a:ea typeface="Roboto Bold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28867" y="5306010"/>
            <a:ext cx="462351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Nunito Sans Normal Black" pitchFamily="2" charset="0"/>
                <a:ea typeface="Roboto Bold" panose="02000000000000000000" pitchFamily="2" charset="0"/>
              </a:rPr>
              <a:t>2026-27 MLC School Year Begins</a:t>
            </a:r>
          </a:p>
          <a:p>
            <a:r>
              <a:rPr lang="en-US" sz="2000" dirty="0">
                <a:solidFill>
                  <a:schemeClr val="bg1"/>
                </a:solidFill>
                <a:latin typeface="Nunito Sans Normal SemiBold" pitchFamily="2" charset="0"/>
                <a:ea typeface="Roboto Bold" panose="02000000000000000000" pitchFamily="2" charset="0"/>
              </a:rPr>
              <a:t>August 22</a:t>
            </a:r>
          </a:p>
        </p:txBody>
      </p:sp>
    </p:spTree>
    <p:extLst>
      <p:ext uri="{BB962C8B-B14F-4D97-AF65-F5344CB8AC3E}">
        <p14:creationId xmlns:p14="http://schemas.microsoft.com/office/powerpoint/2010/main" val="3634143211"/>
      </p:ext>
    </p:extLst>
  </p:cSld>
  <p:clrMapOvr>
    <a:masterClrMapping/>
  </p:clrMapOvr>
  <p:transition spd="slow" advClick="0" advTm="6000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6000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6000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600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017940"/>
      </p:ext>
    </p:extLst>
  </p:cSld>
  <p:clrMapOvr>
    <a:masterClrMapping/>
  </p:clrMapOvr>
  <p:transition spd="slow" advClick="0" advTm="600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6000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6000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7652</TotalTime>
  <Words>712</Words>
  <Application>Microsoft Office PowerPoint</Application>
  <PresentationFormat>Widescreen</PresentationFormat>
  <Paragraphs>57</Paragraphs>
  <Slides>37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Nunito Sans Normal Black</vt:lpstr>
      <vt:lpstr>Nunito Sans Normal SemiBold</vt:lpstr>
      <vt:lpstr>Roboto Bold italic</vt:lpstr>
      <vt:lpstr>Roboto Bold</vt:lpstr>
      <vt:lpstr>Arial</vt:lpstr>
      <vt:lpstr>Calibri</vt:lpstr>
      <vt:lpstr>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fischevk</dc:creator>
  <cp:lastModifiedBy>fischevk</cp:lastModifiedBy>
  <cp:revision>95</cp:revision>
  <cp:lastPrinted>2023-10-17T14:44:34Z</cp:lastPrinted>
  <dcterms:modified xsi:type="dcterms:W3CDTF">2026-05-06T20:43:18Z</dcterms:modified>
</cp:coreProperties>
</file>