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notesMasterIdLst>
    <p:notesMasterId r:id="rId44"/>
  </p:notesMasterIdLst>
  <p:sldIdLst>
    <p:sldId id="293" r:id="rId3"/>
    <p:sldId id="294" r:id="rId4"/>
    <p:sldId id="486" r:id="rId5"/>
    <p:sldId id="487" r:id="rId6"/>
    <p:sldId id="499" r:id="rId7"/>
    <p:sldId id="301" r:id="rId8"/>
    <p:sldId id="488" r:id="rId9"/>
    <p:sldId id="490" r:id="rId10"/>
    <p:sldId id="295" r:id="rId11"/>
    <p:sldId id="502" r:id="rId12"/>
    <p:sldId id="503" r:id="rId13"/>
    <p:sldId id="504" r:id="rId14"/>
    <p:sldId id="505" r:id="rId15"/>
    <p:sldId id="307" r:id="rId16"/>
    <p:sldId id="303" r:id="rId17"/>
    <p:sldId id="298" r:id="rId18"/>
    <p:sldId id="485" r:id="rId19"/>
    <p:sldId id="501" r:id="rId20"/>
    <p:sldId id="297" r:id="rId21"/>
    <p:sldId id="302" r:id="rId22"/>
    <p:sldId id="491" r:id="rId23"/>
    <p:sldId id="304" r:id="rId24"/>
    <p:sldId id="492" r:id="rId25"/>
    <p:sldId id="305" r:id="rId26"/>
    <p:sldId id="308" r:id="rId27"/>
    <p:sldId id="311" r:id="rId28"/>
    <p:sldId id="489" r:id="rId29"/>
    <p:sldId id="500" r:id="rId30"/>
    <p:sldId id="416" r:id="rId31"/>
    <p:sldId id="306" r:id="rId32"/>
    <p:sldId id="309" r:id="rId33"/>
    <p:sldId id="315" r:id="rId34"/>
    <p:sldId id="312" r:id="rId35"/>
    <p:sldId id="310" r:id="rId36"/>
    <p:sldId id="494" r:id="rId37"/>
    <p:sldId id="495" r:id="rId38"/>
    <p:sldId id="496" r:id="rId39"/>
    <p:sldId id="497" r:id="rId40"/>
    <p:sldId id="498" r:id="rId41"/>
    <p:sldId id="313" r:id="rId42"/>
    <p:sldId id="431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9" autoAdjust="0"/>
    <p:restoredTop sz="94660"/>
  </p:normalViewPr>
  <p:slideViewPr>
    <p:cSldViewPr>
      <p:cViewPr varScale="1">
        <p:scale>
          <a:sx n="78" d="100"/>
          <a:sy n="78" d="100"/>
        </p:scale>
        <p:origin x="199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29E6B-C528-40F4-9588-3ECD51153B8B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25B86-57E5-40AC-B902-65385EFB2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0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7E44-5BB9-49F8-82B2-B61C828CD71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39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25B86-57E5-40AC-B902-65385EFB2A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07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7E44-5BB9-49F8-82B2-B61C828CD712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92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what students</a:t>
            </a:r>
            <a:r>
              <a:rPr lang="en-US" baseline="0" dirty="0"/>
              <a:t> get to do on campus…</a:t>
            </a:r>
          </a:p>
          <a:p>
            <a:r>
              <a:rPr lang="en-US" baseline="0" dirty="0"/>
              <a:t>	Most important: Worship in chapel twice (to 3x a day!!!)</a:t>
            </a:r>
          </a:p>
          <a:p>
            <a:r>
              <a:rPr lang="en-US" baseline="0" dirty="0"/>
              <a:t>	God’s Word is the center of our campus in class and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27601-04CD-4017-A935-ABF5D635867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89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wanted to be in the ministry,</a:t>
            </a:r>
            <a:r>
              <a:rPr lang="en-US" baseline="0" dirty="0"/>
              <a:t> and the place to go was Martin </a:t>
            </a:r>
            <a:r>
              <a:rPr lang="en-US" baseline="0"/>
              <a:t>Luther College.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25B86-57E5-40AC-B902-65385EFB2A1B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2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6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7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7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36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1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3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2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3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4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6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6D18E-127E-488C-9338-3B723367CB5D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4DD0D-626F-403F-AB57-80F11BE1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6D18E-127E-488C-9338-3B723367CB5D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4DD0D-626F-403F-AB57-80F11BE14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8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6D18E-127E-488C-9338-3B723367CB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4DD0D-626F-403F-AB57-80F11BE146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49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3.pn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0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on a road&#10;&#10;Description automatically generated">
            <a:extLst>
              <a:ext uri="{FF2B5EF4-FFF2-40B4-BE49-F238E27FC236}">
                <a16:creationId xmlns:a16="http://schemas.microsoft.com/office/drawing/2014/main" id="{3F2E5E18-6D5F-40B8-9BEC-955081AFB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" y="0"/>
            <a:ext cx="910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C22C064-651E-4172-B695-E4E04D2D8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" y="0"/>
            <a:ext cx="910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3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in front of a building&#10;&#10;Description automatically generated">
            <a:extLst>
              <a:ext uri="{FF2B5EF4-FFF2-40B4-BE49-F238E27FC236}">
                <a16:creationId xmlns:a16="http://schemas.microsoft.com/office/drawing/2014/main" id="{B8694070-A615-4965-AD6D-163E4EEDD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" y="0"/>
            <a:ext cx="910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tadium with green grass&#10;&#10;Description automatically generated">
            <a:extLst>
              <a:ext uri="{FF2B5EF4-FFF2-40B4-BE49-F238E27FC236}">
                <a16:creationId xmlns:a16="http://schemas.microsoft.com/office/drawing/2014/main" id="{5D3630FC-D41B-4B09-83D0-D244D9705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5" y="0"/>
            <a:ext cx="9107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6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228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dobe Garamond Pro" panose="02020502060506020403" pitchFamily="18" charset="0"/>
              </a:rPr>
              <a:t>NCAA DIVISION 3</a:t>
            </a:r>
          </a:p>
        </p:txBody>
      </p:sp>
      <p:pic>
        <p:nvPicPr>
          <p:cNvPr id="3" name="Picture 2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87752C93-A31A-4891-89C4-55EB95E5FB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" y="1163053"/>
            <a:ext cx="9144000" cy="49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2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 dir="d"/>
      </p:transition>
    </mc:Choice>
    <mc:Fallback xmlns=""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25"/>
            <a:ext cx="5250885" cy="6856775"/>
          </a:xfrm>
          <a:prstGeom prst="rect">
            <a:avLst/>
          </a:prstGeom>
        </p:spPr>
      </p:pic>
      <p:pic>
        <p:nvPicPr>
          <p:cNvPr id="5" name="Picture 4" descr="seal_v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old_main_v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7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" y="0"/>
            <a:ext cx="895197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6242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dobe Garamond Pro" panose="02020502060506020403" pitchFamily="18" charset="0"/>
              </a:rPr>
              <a:t>16 INTERCOLLEGIATE SPORTS </a:t>
            </a:r>
          </a:p>
        </p:txBody>
      </p:sp>
    </p:spTree>
    <p:extLst>
      <p:ext uri="{BB962C8B-B14F-4D97-AF65-F5344CB8AC3E}">
        <p14:creationId xmlns:p14="http://schemas.microsoft.com/office/powerpoint/2010/main" val="266841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8" y="0"/>
            <a:ext cx="895440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381000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dobe Garamond Pro" panose="02020502060506020403" pitchFamily="18" charset="0"/>
              </a:rPr>
              <a:t>FOUR DRAMATIC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Adobe Garamond Pro" panose="02020502060506020403" pitchFamily="18" charset="0"/>
              </a:rPr>
              <a:t>PRODUCTIONS </a:t>
            </a:r>
          </a:p>
        </p:txBody>
      </p:sp>
    </p:spTree>
    <p:extLst>
      <p:ext uri="{BB962C8B-B14F-4D97-AF65-F5344CB8AC3E}">
        <p14:creationId xmlns:p14="http://schemas.microsoft.com/office/powerpoint/2010/main" val="35055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 dir="u"/>
      </p:transition>
    </mc:Choice>
    <mc:Fallback xmlns=""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214ED937-18D8-4050-BC6E-12CE077F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28600"/>
            <a:ext cx="9580058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4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46400" y="-55181"/>
            <a:ext cx="9891407" cy="706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8600" y="5893234"/>
            <a:ext cx="5410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dobe Garamond Pro" panose="02020502060506020403" pitchFamily="18" charset="0"/>
              </a:rPr>
              <a:t>5,000+ ATTEND  </a:t>
            </a:r>
          </a:p>
        </p:txBody>
      </p:sp>
    </p:spTree>
    <p:extLst>
      <p:ext uri="{BB962C8B-B14F-4D97-AF65-F5344CB8AC3E}">
        <p14:creationId xmlns:p14="http://schemas.microsoft.com/office/powerpoint/2010/main" val="272677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0634"/>
          </a:xfrm>
        </p:spPr>
      </p:pic>
      <p:sp>
        <p:nvSpPr>
          <p:cNvPr id="9" name="TextBox 8"/>
          <p:cNvSpPr txBox="1"/>
          <p:nvPr/>
        </p:nvSpPr>
        <p:spPr>
          <a:xfrm>
            <a:off x="152400" y="46440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dobe Garamond Pro" panose="02020502060506020403" pitchFamily="18" charset="0"/>
              </a:rPr>
              <a:t>731 STUDENTS ON CAMPUS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098024"/>
            <a:ext cx="2438400" cy="168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06" y="-152400"/>
            <a:ext cx="9154018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3810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dobe Garamond Pro" panose="02020502060506020403" pitchFamily="18" charset="0"/>
              </a:rPr>
              <a:t>FOUR CHOIRS</a:t>
            </a:r>
          </a:p>
        </p:txBody>
      </p:sp>
    </p:spTree>
    <p:extLst>
      <p:ext uri="{BB962C8B-B14F-4D97-AF65-F5344CB8AC3E}">
        <p14:creationId xmlns:p14="http://schemas.microsoft.com/office/powerpoint/2010/main" val="311018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 dir="u"/>
      </p:transition>
    </mc:Choice>
    <mc:Fallback xmlns=""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" y="391026"/>
            <a:ext cx="9113921" cy="60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264"/>
            <a:ext cx="9144000" cy="6104106"/>
          </a:xfrm>
        </p:spPr>
      </p:pic>
      <p:sp>
        <p:nvSpPr>
          <p:cNvPr id="4" name="TextBox 3"/>
          <p:cNvSpPr txBox="1"/>
          <p:nvPr/>
        </p:nvSpPr>
        <p:spPr>
          <a:xfrm>
            <a:off x="21996" y="43063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dobe Garamond Pro" panose="02020502060506020403" pitchFamily="18" charset="0"/>
              </a:rPr>
              <a:t>TOURING WIND SYMPHONY</a:t>
            </a:r>
          </a:p>
        </p:txBody>
      </p:sp>
    </p:spTree>
    <p:extLst>
      <p:ext uri="{BB962C8B-B14F-4D97-AF65-F5344CB8AC3E}">
        <p14:creationId xmlns:p14="http://schemas.microsoft.com/office/powerpoint/2010/main" val="334235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669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" y="0"/>
            <a:ext cx="9128961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" y="1"/>
            <a:ext cx="9113921" cy="685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76600" y="763250"/>
            <a:ext cx="73914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EARLY CHILDHOOD</a:t>
            </a:r>
          </a:p>
          <a:p>
            <a:r>
              <a:rPr lang="en-US" sz="44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LEARNING CENTER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00" y="4965735"/>
            <a:ext cx="2438400" cy="1683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36">
            <a:off x="973844" y="3826756"/>
            <a:ext cx="25146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405">
            <a:off x="442159" y="729352"/>
            <a:ext cx="25908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877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8000">
        <p14:prism dir="d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179" y="-76200"/>
            <a:ext cx="5282407" cy="79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old_main_v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8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eal_v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560" y="-152400"/>
            <a:ext cx="186944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0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082"/>
            <a:ext cx="9143999" cy="60949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76200" y="5519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dobe Garamond Pro" panose="02020502060506020403" pitchFamily="18" charset="0"/>
              </a:rPr>
              <a:t>HANDS-ON LEARNING </a:t>
            </a:r>
          </a:p>
        </p:txBody>
      </p:sp>
    </p:spTree>
    <p:extLst>
      <p:ext uri="{BB962C8B-B14F-4D97-AF65-F5344CB8AC3E}">
        <p14:creationId xmlns:p14="http://schemas.microsoft.com/office/powerpoint/2010/main" val="344369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5" y="762001"/>
            <a:ext cx="9143999" cy="6095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93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dobe Garamond Pro" panose="02020502060506020403" pitchFamily="18" charset="0"/>
              </a:rPr>
              <a:t>ACTIVE STUDENT GROUPS</a:t>
            </a:r>
          </a:p>
        </p:txBody>
      </p:sp>
    </p:spTree>
    <p:extLst>
      <p:ext uri="{BB962C8B-B14F-4D97-AF65-F5344CB8AC3E}">
        <p14:creationId xmlns:p14="http://schemas.microsoft.com/office/powerpoint/2010/main" val="5375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820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0"/>
            <a:ext cx="92501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209800" y="427453"/>
            <a:ext cx="9250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DAILY WORSHIP</a:t>
            </a:r>
          </a:p>
        </p:txBody>
      </p:sp>
    </p:spTree>
    <p:extLst>
      <p:ext uri="{BB962C8B-B14F-4D97-AF65-F5344CB8AC3E}">
        <p14:creationId xmlns:p14="http://schemas.microsoft.com/office/powerpoint/2010/main" val="173539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399" y="60960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dobe Garamond Pro" panose="02020502060506020403" pitchFamily="18" charset="0"/>
              </a:rPr>
              <a:t>554 EDUCATION &amp; STAFF MINISTRY STUDENTS</a:t>
            </a:r>
          </a:p>
        </p:txBody>
      </p:sp>
    </p:spTree>
    <p:extLst>
      <p:ext uri="{BB962C8B-B14F-4D97-AF65-F5344CB8AC3E}">
        <p14:creationId xmlns:p14="http://schemas.microsoft.com/office/powerpoint/2010/main" val="424308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0787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2438400" cy="168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6" y="0"/>
            <a:ext cx="9152412" cy="701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22860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dobe Garamond Pro" panose="02020502060506020403" pitchFamily="18" charset="0"/>
              </a:rPr>
              <a:t>HOMECOMING</a:t>
            </a:r>
            <a:r>
              <a:rPr lang="en-US" sz="4000" b="1" dirty="0">
                <a:solidFill>
                  <a:srgbClr val="FF0000"/>
                </a:solidFill>
                <a:latin typeface="Adobe Garamond Pro" panose="02020502060506020403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1664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doors dir="vert"/>
      </p:transition>
    </mc:Choice>
    <mc:Fallback xmlns="">
      <p:transition spd="slow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165" y="0"/>
            <a:ext cx="10272611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140" y="76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dobe Garamond Pro" panose="02020502060506020403" pitchFamily="18" charset="0"/>
              </a:rPr>
              <a:t>WINTER CARNIVAL!</a:t>
            </a:r>
          </a:p>
        </p:txBody>
      </p:sp>
    </p:spTree>
    <p:extLst>
      <p:ext uri="{BB962C8B-B14F-4D97-AF65-F5344CB8AC3E}">
        <p14:creationId xmlns:p14="http://schemas.microsoft.com/office/powerpoint/2010/main" val="34461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2256719-7AF9-479B-B726-70C1EABD4C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957" y="0"/>
            <a:ext cx="10387757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93" y="7259"/>
            <a:ext cx="9134934" cy="68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2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7942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34708" y="1447800"/>
            <a:ext cx="39711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WE LOVE WELCOMING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Adobe Garamond Pro" panose="02020502060506020403" pitchFamily="18" charset="0"/>
              </a:rPr>
              <a:t>HIGH SCHOOL VISITORS</a:t>
            </a:r>
            <a:r>
              <a:rPr lang="en-US" sz="4000" dirty="0">
                <a:solidFill>
                  <a:schemeClr val="bg1"/>
                </a:solidFill>
                <a:latin typeface="Adobe Garamond Pro" panose="02020502060506020403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5438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 dir="d"/>
      </p:transition>
    </mc:Choice>
    <mc:Fallback xmlns="">
      <p:transition spd="slow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68973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6200" y="1828800"/>
            <a:ext cx="42261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dobe Garamond Pro" panose="02020502060506020403" pitchFamily="18" charset="0"/>
              </a:rPr>
              <a:t>ELEMENTARY SCHOOL GROUPS!</a:t>
            </a:r>
          </a:p>
        </p:txBody>
      </p:sp>
    </p:spTree>
    <p:extLst>
      <p:ext uri="{BB962C8B-B14F-4D97-AF65-F5344CB8AC3E}">
        <p14:creationId xmlns:p14="http://schemas.microsoft.com/office/powerpoint/2010/main" val="7296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9" y="8792"/>
            <a:ext cx="9144001" cy="609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088559"/>
            <a:ext cx="9144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dobe Garamond Pro" panose="02020502060506020403" pitchFamily="18" charset="0"/>
              </a:rPr>
              <a:t>REUNION GROUPS!</a:t>
            </a:r>
          </a:p>
        </p:txBody>
      </p:sp>
    </p:spTree>
    <p:extLst>
      <p:ext uri="{BB962C8B-B14F-4D97-AF65-F5344CB8AC3E}">
        <p14:creationId xmlns:p14="http://schemas.microsoft.com/office/powerpoint/2010/main" val="160560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"/>
            <a:ext cx="9144000" cy="68545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457200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dobe Garamond Pro" panose="02020502060506020403" pitchFamily="18" charset="0"/>
              </a:rPr>
              <a:t>FAMILIES!</a:t>
            </a:r>
          </a:p>
        </p:txBody>
      </p:sp>
    </p:spTree>
    <p:extLst>
      <p:ext uri="{BB962C8B-B14F-4D97-AF65-F5344CB8AC3E}">
        <p14:creationId xmlns:p14="http://schemas.microsoft.com/office/powerpoint/2010/main" val="4514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91440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dobe Garamond Pro" panose="02020502060506020403" pitchFamily="18" charset="0"/>
              </a:rPr>
              <a:t>COME SEE US ANY TIME!</a:t>
            </a:r>
          </a:p>
        </p:txBody>
      </p:sp>
    </p:spTree>
    <p:extLst>
      <p:ext uri="{BB962C8B-B14F-4D97-AF65-F5344CB8AC3E}">
        <p14:creationId xmlns:p14="http://schemas.microsoft.com/office/powerpoint/2010/main" val="2823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76200"/>
            <a:ext cx="10287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6200" y="93785"/>
            <a:ext cx="9128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dobe Garamond Pro" panose="02020502060506020403" pitchFamily="18" charset="0"/>
              </a:rPr>
              <a:t>177 PRESEMINARY STUDENTS</a:t>
            </a:r>
          </a:p>
        </p:txBody>
      </p:sp>
    </p:spTree>
    <p:extLst>
      <p:ext uri="{BB962C8B-B14F-4D97-AF65-F5344CB8AC3E}">
        <p14:creationId xmlns:p14="http://schemas.microsoft.com/office/powerpoint/2010/main" val="2427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7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starrrd\Downloads\mlc_logo_4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382003" cy="489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1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761999"/>
            <a:ext cx="9255337" cy="6172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5137" y="115669"/>
            <a:ext cx="8802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dobe Garamond Pro" panose="02020502060506020403"/>
              </a:rPr>
              <a:t>129 Graduate Studies Students</a:t>
            </a:r>
          </a:p>
        </p:txBody>
      </p:sp>
    </p:spTree>
    <p:extLst>
      <p:ext uri="{BB962C8B-B14F-4D97-AF65-F5344CB8AC3E}">
        <p14:creationId xmlns:p14="http://schemas.microsoft.com/office/powerpoint/2010/main" val="13370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" y="0"/>
            <a:ext cx="911392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39" y="609600"/>
            <a:ext cx="91139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dobe Garamond Pro" panose="02020502060506020403" pitchFamily="18" charset="0"/>
              </a:rPr>
              <a:t>1,800+ TOTAL STUDENTS SERVED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098024"/>
            <a:ext cx="2438400" cy="168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8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 dir="d"/>
      </p:transition>
    </mc:Choice>
    <mc:Fallback xmlns=""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3" y="0"/>
            <a:ext cx="89527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77" y="6003557"/>
            <a:ext cx="9144000" cy="830997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dobe Garamond Pro" panose="02020502060506020403" pitchFamily="18" charset="0"/>
              </a:rPr>
              <a:t>6 COUNTRIES &amp; 35 STATES</a:t>
            </a:r>
          </a:p>
        </p:txBody>
      </p:sp>
    </p:spTree>
    <p:extLst>
      <p:ext uri="{BB962C8B-B14F-4D97-AF65-F5344CB8AC3E}">
        <p14:creationId xmlns:p14="http://schemas.microsoft.com/office/powerpoint/2010/main" val="21916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FE12231-C1C7-4C7A-9A3E-2C9DFF05A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507" y="0"/>
            <a:ext cx="10281507" cy="68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79997035-B6FE-4990-AB51-17B772C0C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" y="0"/>
            <a:ext cx="9107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2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10460</TotalTime>
  <Words>115</Words>
  <Application>Microsoft Office PowerPoint</Application>
  <PresentationFormat>On-screen Show (4:3)</PresentationFormat>
  <Paragraphs>35</Paragraphs>
  <Slides>41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Adobe Garamond Pro</vt:lpstr>
      <vt:lpstr>Arial</vt:lpstr>
      <vt:lpstr>Calibri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MLC</dc:creator>
  <cp:lastModifiedBy>User</cp:lastModifiedBy>
  <cp:revision>295</cp:revision>
  <dcterms:created xsi:type="dcterms:W3CDTF">2014-07-31T19:46:49Z</dcterms:created>
  <dcterms:modified xsi:type="dcterms:W3CDTF">2019-10-09T20:25:01Z</dcterms:modified>
</cp:coreProperties>
</file>