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8A48-98DB-481A-B4A6-880DF485A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08521-0D5F-4CF2-8C21-BA42C5D4A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7EB91-42E8-4C11-A8E1-416FC54D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3B6-D441-4893-B396-122F33321C0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D5EF0-A3E0-4B08-814D-3E880B49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1DE35-EB3F-43B5-AE6D-8B1C80B4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347-A314-449D-8B00-1449C27B30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" y="5914532"/>
            <a:ext cx="1424626" cy="89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7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54A0-BC1C-41DD-A2FF-CB8E408B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500E4-D98E-4AFE-861E-14E96456B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8D49F-7518-4B19-8B22-78188896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3B6-D441-4893-B396-122F33321C0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942B5-A0B3-4B68-BB2F-54BB96A6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4BF80-07D1-46B6-BD9A-085C06FF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347-A314-449D-8B00-1449C27B3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7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E5E3B4-8289-44AC-8933-CFA33A1B0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3EEF1-948C-402E-84CB-4C34318F6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71E93-009B-49AF-AE6A-DC32CE999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3B6-D441-4893-B396-122F33321C0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589AB-5E62-4FF4-89F2-270ECE783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28FB1-ECC6-480A-AF7F-B51C4518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347-A314-449D-8B00-1449C27B3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5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7966-D5B3-4A39-9AD7-EF7CE748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DE406-7B7A-4FA0-99C0-9E49415FD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6739A-D714-43E2-BCCC-DC25EF04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3B6-D441-4893-B396-122F33321C0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86BF6-37AA-4397-B0FD-6E1C3762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23852-75DB-452D-8A48-6B7B9921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347-A314-449D-8B00-1449C27B30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56" y="185738"/>
            <a:ext cx="1635314" cy="102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0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447B-AD3D-4249-8425-F031F4ED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F553D-09CA-43C4-82DB-24BEFE0CC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B00F1-A644-411C-9BB8-A08ABCB3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3B6-D441-4893-B396-122F33321C0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42C6-6CD4-4380-8431-0524060C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012B3-527F-4A39-9CA1-CAF3FCA9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347-A314-449D-8B00-1449C27B3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4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7406-917B-41A9-B76A-3EEF91E6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119E6-47DA-449A-8B2B-AC0E0DF77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C043C-5FDE-4672-A673-545A04160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04A01-25F5-4148-975D-F6B21A2B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3B6-D441-4893-B396-122F33321C0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CD73D-4497-4441-8956-4ACC2D15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15D7C-B323-41F7-8C56-41F39DD7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347-A314-449D-8B00-1449C27B3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6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A424-2FBF-46B3-825E-8A4896D7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343B8-B19F-4C21-8BD4-C097E5D90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E571E-E8BC-4886-8FA7-A013DC528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6AF41-F8F2-48CE-A965-65B76999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510F9-93F2-4A6D-8E96-46C477A98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905AC-D605-423F-9C74-B6505A20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3B6-D441-4893-B396-122F33321C0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9CC7-2600-4A99-9E68-E69B0FB6E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EEE57F-5B4B-4355-8F51-A8587C18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347-A314-449D-8B00-1449C27B3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7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A991-5296-469D-9738-DE6E7EEF1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2A719-AAE6-4E65-9E73-46E65938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3B6-D441-4893-B396-122F33321C0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A2E67-4AF2-4594-92A4-42A7471A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7FF98-EF64-47E3-8334-627CB420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347-A314-449D-8B00-1449C27B3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3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C139F-A49D-4643-9513-B0FAE722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3B6-D441-4893-B396-122F33321C0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24DA0-447D-4770-8717-0DBDB09F3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D7ACB-2235-4D2D-8FB7-BB2AD49A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347-A314-449D-8B00-1449C27B3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4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734B2-FEB4-4443-B261-F4D1722D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A8450-57A3-45A8-A056-991E372C6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8E1D7-F288-4655-9587-C5B5D7AB1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D8901-4CEE-4930-A58D-D76B3D3BB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3B6-D441-4893-B396-122F33321C0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0858D-E3BA-427E-A80F-3289D386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F8218-A1D9-4B60-8849-7857D1CD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347-A314-449D-8B00-1449C27B3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4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EDDF9-7E99-41FB-90A2-B55624BE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B805E0-0A97-4CB9-9C93-B7C45C4FF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0E0AD-FB45-4F4E-81A0-A22EC7F87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F786E-2BE2-4C28-84C3-3402C7705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43B6-D441-4893-B396-122F33321C0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CE553-C635-4EBF-B813-3AA6911E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2312F-D130-4899-8ABF-41F7B151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1347-A314-449D-8B00-1449C27B3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14FB3-6735-4BCC-8E03-1898A224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ADACA-16EF-4AE7-AADD-ECFBB31B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F835-8D2D-4A09-8585-943AE36C6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C43B6-D441-4893-B396-122F33321C0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1F8-9340-424A-B8A2-BA606A2F0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E511-2B44-4574-A321-374CA433E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91347-A314-449D-8B00-1449C27B3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FBA8-EBB7-4416-8CAC-54F1140D0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Examining 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9C0CF-A848-4A09-B868-FCFCFC054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Evidence</a:t>
            </a:r>
          </a:p>
        </p:txBody>
      </p:sp>
    </p:spTree>
    <p:extLst>
      <p:ext uri="{BB962C8B-B14F-4D97-AF65-F5344CB8AC3E}">
        <p14:creationId xmlns:p14="http://schemas.microsoft.com/office/powerpoint/2010/main" val="294074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8EEC1-6107-4199-9ADD-BDF4A926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16780-F799-442C-AD04-3E766F6D8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63589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God doesn’t give us all the answers, and He never promised to do so</a:t>
            </a:r>
          </a:p>
          <a:p>
            <a:r>
              <a:rPr lang="en-US" dirty="0"/>
              <a:t>God doesn’t reveal what Creation was like before the Fall, between the Fall and the Flood, and immediately after the Flood</a:t>
            </a:r>
          </a:p>
          <a:p>
            <a:r>
              <a:rPr lang="en-US" dirty="0"/>
              <a:t>Creation itself is tainted by sin; it is far from what God, the Designer, created</a:t>
            </a:r>
          </a:p>
          <a:p>
            <a:r>
              <a:rPr lang="en-US" dirty="0"/>
              <a:t>God does not obligate Himself to act in ways that are logical to us</a:t>
            </a:r>
          </a:p>
          <a:p>
            <a:r>
              <a:rPr lang="en-US" dirty="0"/>
              <a:t>God has revealed enough about origins to show the part it plays in His plan of salvation</a:t>
            </a:r>
          </a:p>
          <a:p>
            <a:r>
              <a:rPr lang="en-US" dirty="0"/>
              <a:t>The mission of the church and the purpose of Scripture is not to disprove evolution, but to reveal Christ and God’s plan of salvation</a:t>
            </a:r>
          </a:p>
        </p:txBody>
      </p:sp>
    </p:spTree>
    <p:extLst>
      <p:ext uri="{BB962C8B-B14F-4D97-AF65-F5344CB8AC3E}">
        <p14:creationId xmlns:p14="http://schemas.microsoft.com/office/powerpoint/2010/main" val="407508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0629E-840E-4022-A5B3-3F3C010A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9C0AE-6433-4145-B4B4-405D8394C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34989" cy="4351338"/>
          </a:xfrm>
        </p:spPr>
        <p:txBody>
          <a:bodyPr/>
          <a:lstStyle/>
          <a:p>
            <a:r>
              <a:rPr lang="en-US" dirty="0"/>
              <a:t>We are not attempting to disprove Evolution</a:t>
            </a:r>
          </a:p>
          <a:p>
            <a:r>
              <a:rPr lang="en-US" dirty="0"/>
              <a:t>We are not attempting to prove or support Scripture</a:t>
            </a:r>
          </a:p>
          <a:p>
            <a:r>
              <a:rPr lang="en-US" dirty="0"/>
              <a:t>Evolution is science, based on evidence</a:t>
            </a:r>
          </a:p>
          <a:p>
            <a:r>
              <a:rPr lang="en-US" dirty="0"/>
              <a:t>Evolution and Creation are both paradigms, pre-conceived ideas that we use to filter data and observations</a:t>
            </a:r>
          </a:p>
          <a:p>
            <a:r>
              <a:rPr lang="en-US" dirty="0"/>
              <a:t>We will not arrive at satisfactory explanations</a:t>
            </a:r>
          </a:p>
        </p:txBody>
      </p:sp>
    </p:spTree>
    <p:extLst>
      <p:ext uri="{BB962C8B-B14F-4D97-AF65-F5344CB8AC3E}">
        <p14:creationId xmlns:p14="http://schemas.microsoft.com/office/powerpoint/2010/main" val="74208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D079-9567-47ED-ADD0-C8690D6C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Fossils</a:t>
            </a:r>
          </a:p>
        </p:txBody>
      </p:sp>
      <p:pic>
        <p:nvPicPr>
          <p:cNvPr id="7" name="Content Placeholder 6" descr="A close up of an animal&#10;&#10;Description automatically generated">
            <a:extLst>
              <a:ext uri="{FF2B5EF4-FFF2-40B4-BE49-F238E27FC236}">
                <a16:creationId xmlns:a16="http://schemas.microsoft.com/office/drawing/2014/main" id="{FBC9AEDA-9004-4EF1-850D-B206288CC8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90" y="1690688"/>
            <a:ext cx="4641269" cy="3094179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CDB7C1-7138-4366-8E3D-DA68DB421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876" y="2021713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Most difficult</a:t>
            </a:r>
          </a:p>
          <a:p>
            <a:r>
              <a:rPr lang="en-US" dirty="0"/>
              <a:t>Disagreements about the “geological column”</a:t>
            </a:r>
          </a:p>
          <a:p>
            <a:r>
              <a:rPr lang="en-US" dirty="0"/>
              <a:t>Extinct does not prove evolution</a:t>
            </a:r>
          </a:p>
          <a:p>
            <a:r>
              <a:rPr lang="en-US" dirty="0"/>
              <a:t>The structure of the geologic column and the origin of fossils is not knowable</a:t>
            </a:r>
          </a:p>
          <a:p>
            <a:r>
              <a:rPr lang="en-US" dirty="0"/>
              <a:t>Beware of simply ascribing the formation of fossils to the Flood</a:t>
            </a:r>
          </a:p>
          <a:p>
            <a:r>
              <a:rPr lang="en-US" dirty="0"/>
              <a:t>Earth created with age</a:t>
            </a:r>
          </a:p>
          <a:p>
            <a:r>
              <a:rPr lang="en-US" dirty="0"/>
              <a:t>“We don’t know”</a:t>
            </a:r>
          </a:p>
          <a:p>
            <a:r>
              <a:rPr lang="en-US" dirty="0"/>
              <a:t>Two major changes to Creation- the Fall and the Flood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216" y="5615991"/>
            <a:ext cx="1976672" cy="12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3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EF2D-388F-494A-B33C-C674ED08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Dating 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2C95F-13C6-4553-8D4A-0036CB00F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5" y="1690688"/>
            <a:ext cx="741546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Carbon Dating</a:t>
            </a:r>
          </a:p>
          <a:p>
            <a:pPr lvl="1"/>
            <a:r>
              <a:rPr lang="en-US" dirty="0"/>
              <a:t>Is a special case of radiometric dating (see below)</a:t>
            </a:r>
          </a:p>
          <a:p>
            <a:pPr lvl="1"/>
            <a:r>
              <a:rPr lang="en-US" dirty="0"/>
              <a:t>Measures the ratio between radioactive carbon-14 remaining and amount assumed to be present at death</a:t>
            </a:r>
          </a:p>
          <a:p>
            <a:pPr lvl="1"/>
            <a:r>
              <a:rPr lang="en-US" dirty="0"/>
              <a:t>The ratio is used to estimate when the specimen died</a:t>
            </a:r>
          </a:p>
          <a:p>
            <a:pPr lvl="1"/>
            <a:r>
              <a:rPr lang="en-US" dirty="0"/>
              <a:t>Only used for once-living specimens (not rocks)</a:t>
            </a:r>
          </a:p>
          <a:p>
            <a:pPr lvl="1"/>
            <a:r>
              <a:rPr lang="en-US" dirty="0"/>
              <a:t>Limited in time scale- thousands of years, not millions</a:t>
            </a:r>
          </a:p>
          <a:p>
            <a:r>
              <a:rPr lang="en-US" dirty="0"/>
              <a:t>Radiometric Dating</a:t>
            </a:r>
          </a:p>
          <a:p>
            <a:pPr lvl="1"/>
            <a:r>
              <a:rPr lang="en-US" dirty="0"/>
              <a:t>Based on rate of decay of radioactive isotopes</a:t>
            </a:r>
          </a:p>
          <a:p>
            <a:pPr lvl="1"/>
            <a:r>
              <a:rPr lang="en-US" dirty="0"/>
              <a:t>Rubidium, uranium, thorium among others</a:t>
            </a:r>
          </a:p>
          <a:p>
            <a:pPr lvl="1"/>
            <a:r>
              <a:rPr lang="en-US" dirty="0"/>
              <a:t>Used for non-living specimens</a:t>
            </a:r>
          </a:p>
          <a:p>
            <a:pPr lvl="1"/>
            <a:r>
              <a:rPr lang="en-US" dirty="0"/>
              <a:t>Time scale may extend to billions of years</a:t>
            </a:r>
          </a:p>
        </p:txBody>
      </p:sp>
    </p:spTree>
    <p:extLst>
      <p:ext uri="{BB962C8B-B14F-4D97-AF65-F5344CB8AC3E}">
        <p14:creationId xmlns:p14="http://schemas.microsoft.com/office/powerpoint/2010/main" val="254280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0C43-8E6E-4EDE-9580-927B0A47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Dating Methods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9F791-D3E7-49E3-A78C-027B0B8D2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4832" cy="4351338"/>
          </a:xfrm>
        </p:spPr>
        <p:txBody>
          <a:bodyPr/>
          <a:lstStyle/>
          <a:p>
            <a:r>
              <a:rPr lang="en-US" dirty="0"/>
              <a:t>Haven’t been directly observed, result of modeling data</a:t>
            </a:r>
          </a:p>
          <a:p>
            <a:r>
              <a:rPr lang="en-US" dirty="0"/>
              <a:t>Important Assumptions</a:t>
            </a:r>
          </a:p>
          <a:p>
            <a:pPr lvl="1"/>
            <a:r>
              <a:rPr lang="en-US" dirty="0"/>
              <a:t>Initial conditions- how much of the isotope was present when the rock was formed</a:t>
            </a:r>
          </a:p>
          <a:p>
            <a:pPr lvl="1"/>
            <a:r>
              <a:rPr lang="en-US" dirty="0"/>
              <a:t>The only change in isotope concentration is due to decay- no adding, no taking away by any other means</a:t>
            </a:r>
          </a:p>
          <a:p>
            <a:pPr lvl="1"/>
            <a:r>
              <a:rPr lang="en-US" dirty="0"/>
              <a:t>The rate of decay is unchanging</a:t>
            </a:r>
          </a:p>
          <a:p>
            <a:r>
              <a:rPr lang="en-US" dirty="0"/>
              <a:t>Apparent age at Creation</a:t>
            </a:r>
          </a:p>
        </p:txBody>
      </p:sp>
    </p:spTree>
    <p:extLst>
      <p:ext uri="{BB962C8B-B14F-4D97-AF65-F5344CB8AC3E}">
        <p14:creationId xmlns:p14="http://schemas.microsoft.com/office/powerpoint/2010/main" val="318686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02A6-0B15-4245-B79F-A9B365B4E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Genetic Code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31626A-05EE-4D75-BCA9-FB143D1832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5" y="1825625"/>
            <a:ext cx="5181600" cy="290838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899B7-1A58-429D-8A82-AC7F8E0ED6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living creatures use the same (with very few exceptions) genetic code </a:t>
            </a:r>
          </a:p>
          <a:p>
            <a:r>
              <a:rPr lang="en-US" dirty="0"/>
              <a:t>Genetic information is stored and read universally</a:t>
            </a:r>
          </a:p>
          <a:p>
            <a:r>
              <a:rPr lang="en-US" dirty="0"/>
              <a:t>Therefore, all living things must be descended from a single ancestor</a:t>
            </a:r>
          </a:p>
          <a:p>
            <a:r>
              <a:rPr lang="en-US" dirty="0"/>
              <a:t>Common Creator</a:t>
            </a:r>
          </a:p>
          <a:p>
            <a:r>
              <a:rPr lang="en-US" dirty="0"/>
              <a:t>Efficient- I can use the nucleotides from another living thing to synthesize my own DNA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2" y="5354053"/>
            <a:ext cx="2168156" cy="1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3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D88E-3403-431B-8DF4-F01BD5FB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Biomolecular Machinery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868F72D7-87CC-4E01-B36C-2DC4C78C93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76" y="1575104"/>
            <a:ext cx="3343278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4AC37-9058-43AB-8803-879ACC9DA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7677" y="1825625"/>
            <a:ext cx="6456123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Biomolecules are remarkably alike in creatures that possess them</a:t>
            </a:r>
          </a:p>
          <a:p>
            <a:r>
              <a:rPr lang="en-US" dirty="0"/>
              <a:t>Example: ATP synthase from yeast is much the same as in humans</a:t>
            </a:r>
          </a:p>
          <a:p>
            <a:r>
              <a:rPr lang="en-US" dirty="0"/>
              <a:t>Common ancestor passed along the common molecules</a:t>
            </a:r>
          </a:p>
          <a:p>
            <a:r>
              <a:rPr lang="en-US" dirty="0"/>
              <a:t>Evolutionary history is being traced through selected molecules</a:t>
            </a:r>
          </a:p>
          <a:p>
            <a:r>
              <a:rPr lang="en-US" dirty="0"/>
              <a:t>Common Creator</a:t>
            </a:r>
          </a:p>
          <a:p>
            <a:r>
              <a:rPr lang="en-US" dirty="0"/>
              <a:t>Efficiency- compatible biomolecules means that I get to eat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CFE0B-978E-4BAD-932F-B234400D93D5}"/>
              </a:ext>
            </a:extLst>
          </p:cNvPr>
          <p:cNvSpPr txBox="1"/>
          <p:nvPr/>
        </p:nvSpPr>
        <p:spPr>
          <a:xfrm>
            <a:off x="1139868" y="5761973"/>
            <a:ext cx="2893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of ATP Synthase, from Molecule of the Month, Protein Data Bank- 101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859" y="324584"/>
            <a:ext cx="1990217" cy="12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7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F0B5-F81B-49EC-A565-33047537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Homologous Structures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0F62956-EB02-4B1C-B82B-512B404677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266924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05738-3CC7-49E3-9678-19D08A5C05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Structures or organs that descended from an organ or structure of a common ancestor</a:t>
            </a:r>
          </a:p>
          <a:p>
            <a:r>
              <a:rPr lang="en-US" dirty="0"/>
              <a:t>Forelimbs pictured are homologous, even though they do not have the same function</a:t>
            </a:r>
          </a:p>
          <a:p>
            <a:r>
              <a:rPr lang="en-US" dirty="0"/>
              <a:t>Evidence for common ancestor</a:t>
            </a:r>
          </a:p>
          <a:p>
            <a:r>
              <a:rPr lang="en-US" dirty="0"/>
              <a:t>Common Creator</a:t>
            </a:r>
          </a:p>
          <a:p>
            <a:r>
              <a:rPr lang="en-US" dirty="0"/>
              <a:t>Designed</a:t>
            </a:r>
          </a:p>
          <a:p>
            <a:r>
              <a:rPr lang="en-US" dirty="0"/>
              <a:t>Homologous structures are very different from each other- reflects a huge number of changes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21FDF-672E-4308-A670-8C990B58AC57}"/>
              </a:ext>
            </a:extLst>
          </p:cNvPr>
          <p:cNvSpPr txBox="1"/>
          <p:nvPr/>
        </p:nvSpPr>
        <p:spPr>
          <a:xfrm>
            <a:off x="1089764" y="4872625"/>
            <a:ext cx="3231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from “Evolutionary Analysis” , 2014, Pearson </a:t>
            </a:r>
            <a:r>
              <a:rPr lang="en-US" dirty="0" err="1"/>
              <a:t>Eduction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599" y="270460"/>
            <a:ext cx="1876542" cy="11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7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2AA6-1CF1-4EA2-9929-8063EF3D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CDD7F-56E8-439E-A1E5-635CE0CA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7266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Humans share many genes with other creatures</a:t>
            </a:r>
          </a:p>
          <a:p>
            <a:r>
              <a:rPr lang="en-US" dirty="0"/>
              <a:t>Genes can jump between two different creatures</a:t>
            </a:r>
          </a:p>
          <a:p>
            <a:r>
              <a:rPr lang="en-US" dirty="0"/>
              <a:t>Genomic data can be used to show similarities</a:t>
            </a:r>
          </a:p>
          <a:p>
            <a:r>
              <a:rPr lang="en-US" dirty="0"/>
              <a:t>Conclusion – all living things descended from a common ancestor</a:t>
            </a:r>
          </a:p>
          <a:p>
            <a:r>
              <a:rPr lang="en-US" dirty="0"/>
              <a:t>Common Creator</a:t>
            </a:r>
          </a:p>
          <a:p>
            <a:r>
              <a:rPr lang="en-US" dirty="0"/>
              <a:t>Shows design</a:t>
            </a:r>
          </a:p>
          <a:p>
            <a:r>
              <a:rPr lang="en-US" dirty="0"/>
              <a:t>Allows for capabilities and flexibility to meet changing needs</a:t>
            </a:r>
          </a:p>
          <a:p>
            <a:r>
              <a:rPr lang="en-US" dirty="0"/>
              <a:t>Reflects the fact that most living things operate much the same at the cellular/molecular level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79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619</Words>
  <Application>Microsoft Office PowerPoint</Application>
  <PresentationFormat>Widescreen</PresentationFormat>
  <Paragraphs>456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Examining Evolution</vt:lpstr>
      <vt:lpstr>Opening Thoughts</vt:lpstr>
      <vt:lpstr>Fossils</vt:lpstr>
      <vt:lpstr>Dating Methods</vt:lpstr>
      <vt:lpstr>Dating Methods (continued)</vt:lpstr>
      <vt:lpstr>Common Genetic Code</vt:lpstr>
      <vt:lpstr>Common Biomolecular Machinery</vt:lpstr>
      <vt:lpstr>Homologous Structures</vt:lpstr>
      <vt:lpstr>Genomic Data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Evolution</dc:title>
  <dc:creator>Daniel Fenske</dc:creator>
  <cp:lastModifiedBy>MLC</cp:lastModifiedBy>
  <cp:revision>22</cp:revision>
  <dcterms:created xsi:type="dcterms:W3CDTF">2020-03-10T13:42:51Z</dcterms:created>
  <dcterms:modified xsi:type="dcterms:W3CDTF">2024-05-09T20:22:05Z</dcterms:modified>
</cp:coreProperties>
</file>