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344" autoAdjust="0"/>
  </p:normalViewPr>
  <p:slideViewPr>
    <p:cSldViewPr>
      <p:cViewPr varScale="1">
        <p:scale>
          <a:sx n="64" d="100"/>
          <a:sy n="64" d="100"/>
        </p:scale>
        <p:origin x="28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18BE5-72A4-4B4D-8EFB-D6FB8824EF65}"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8FFB4-297C-42E4-996B-C6A637EA389E}" type="slidenum">
              <a:rPr lang="en-US" smtClean="0"/>
              <a:t>‹#›</a:t>
            </a:fld>
            <a:endParaRPr lang="en-US"/>
          </a:p>
        </p:txBody>
      </p:sp>
    </p:spTree>
    <p:extLst>
      <p:ext uri="{BB962C8B-B14F-4D97-AF65-F5344CB8AC3E}">
        <p14:creationId xmlns:p14="http://schemas.microsoft.com/office/powerpoint/2010/main" val="190506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7E244442-9416-4836-B049-CBED3907B85B}" type="slidenum">
              <a:rPr lang="en-US" smtClean="0">
                <a:solidFill>
                  <a:prstClr val="black"/>
                </a:solidFill>
              </a:rPr>
              <a:pPr>
                <a:defRPr/>
              </a:pPr>
              <a:t>1</a:t>
            </a:fld>
            <a:endParaRPr lang="en-US" smtClean="0">
              <a:solidFill>
                <a:prstClr val="black"/>
              </a:solidFill>
            </a:endParaRPr>
          </a:p>
        </p:txBody>
      </p:sp>
    </p:spTree>
    <p:extLst>
      <p:ext uri="{BB962C8B-B14F-4D97-AF65-F5344CB8AC3E}">
        <p14:creationId xmlns:p14="http://schemas.microsoft.com/office/powerpoint/2010/main" val="3679042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F0C27185-670A-4305-BBD9-380F036BD236}" type="slidenum">
              <a:rPr lang="en-US" smtClean="0">
                <a:solidFill>
                  <a:prstClr val="black"/>
                </a:solidFill>
              </a:rPr>
              <a:pPr>
                <a:defRPr/>
              </a:pPr>
              <a:t>10</a:t>
            </a:fld>
            <a:endParaRPr lang="en-US" smtClean="0">
              <a:solidFill>
                <a:prstClr val="black"/>
              </a:solidFill>
            </a:endParaRPr>
          </a:p>
        </p:txBody>
      </p:sp>
    </p:spTree>
    <p:extLst>
      <p:ext uri="{BB962C8B-B14F-4D97-AF65-F5344CB8AC3E}">
        <p14:creationId xmlns:p14="http://schemas.microsoft.com/office/powerpoint/2010/main" val="2189419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CDBA96C7-C30D-4F64-B26C-83F6D3225867}" type="slidenum">
              <a:rPr lang="en-US" smtClean="0">
                <a:solidFill>
                  <a:prstClr val="black"/>
                </a:solidFill>
              </a:rPr>
              <a:pPr>
                <a:defRPr/>
              </a:pPr>
              <a:t>11</a:t>
            </a:fld>
            <a:endParaRPr lang="en-US" smtClean="0">
              <a:solidFill>
                <a:prstClr val="black"/>
              </a:solidFill>
            </a:endParaRPr>
          </a:p>
        </p:txBody>
      </p:sp>
    </p:spTree>
    <p:extLst>
      <p:ext uri="{BB962C8B-B14F-4D97-AF65-F5344CB8AC3E}">
        <p14:creationId xmlns:p14="http://schemas.microsoft.com/office/powerpoint/2010/main" val="2424403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082AEFC8-54D4-4192-A61B-6A103BA2C619}" type="slidenum">
              <a:rPr lang="en-US" smtClean="0">
                <a:solidFill>
                  <a:prstClr val="black"/>
                </a:solidFill>
              </a:rPr>
              <a:pPr>
                <a:defRPr/>
              </a:pPr>
              <a:t>12</a:t>
            </a:fld>
            <a:endParaRPr lang="en-US" smtClean="0">
              <a:solidFill>
                <a:prstClr val="black"/>
              </a:solidFill>
            </a:endParaRPr>
          </a:p>
        </p:txBody>
      </p:sp>
    </p:spTree>
    <p:extLst>
      <p:ext uri="{BB962C8B-B14F-4D97-AF65-F5344CB8AC3E}">
        <p14:creationId xmlns:p14="http://schemas.microsoft.com/office/powerpoint/2010/main" val="554329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A9FF9C08-C89C-4032-A0F2-F26A7D767F94}" type="slidenum">
              <a:rPr lang="en-US" smtClean="0">
                <a:solidFill>
                  <a:prstClr val="black"/>
                </a:solidFill>
              </a:rPr>
              <a:pPr>
                <a:defRPr/>
              </a:pPr>
              <a:t>13</a:t>
            </a:fld>
            <a:endParaRPr lang="en-US" smtClean="0">
              <a:solidFill>
                <a:prstClr val="black"/>
              </a:solidFill>
            </a:endParaRPr>
          </a:p>
        </p:txBody>
      </p:sp>
    </p:spTree>
    <p:extLst>
      <p:ext uri="{BB962C8B-B14F-4D97-AF65-F5344CB8AC3E}">
        <p14:creationId xmlns:p14="http://schemas.microsoft.com/office/powerpoint/2010/main" val="425895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68F93B89-F3FD-43A5-B93F-55B2E6DA7A44}" type="slidenum">
              <a:rPr lang="en-US" smtClean="0">
                <a:solidFill>
                  <a:prstClr val="black"/>
                </a:solidFill>
              </a:rPr>
              <a:pPr>
                <a:defRPr/>
              </a:pPr>
              <a:t>14</a:t>
            </a:fld>
            <a:endParaRPr lang="en-US" smtClean="0">
              <a:solidFill>
                <a:prstClr val="black"/>
              </a:solidFill>
            </a:endParaRPr>
          </a:p>
        </p:txBody>
      </p:sp>
    </p:spTree>
    <p:extLst>
      <p:ext uri="{BB962C8B-B14F-4D97-AF65-F5344CB8AC3E}">
        <p14:creationId xmlns:p14="http://schemas.microsoft.com/office/powerpoint/2010/main" val="2795136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BAD30F4A-5A34-414E-B701-3086EBCDDAEE}" type="slidenum">
              <a:rPr lang="en-US" smtClean="0">
                <a:solidFill>
                  <a:prstClr val="black"/>
                </a:solidFill>
              </a:rPr>
              <a:pPr>
                <a:defRPr/>
              </a:pPr>
              <a:t>15</a:t>
            </a:fld>
            <a:endParaRPr lang="en-US" smtClean="0">
              <a:solidFill>
                <a:prstClr val="black"/>
              </a:solidFill>
            </a:endParaRPr>
          </a:p>
        </p:txBody>
      </p:sp>
    </p:spTree>
    <p:extLst>
      <p:ext uri="{BB962C8B-B14F-4D97-AF65-F5344CB8AC3E}">
        <p14:creationId xmlns:p14="http://schemas.microsoft.com/office/powerpoint/2010/main" val="2019360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25F476EE-6900-44B2-9DE8-0E69DFB0D06C}" type="slidenum">
              <a:rPr lang="en-US" smtClean="0">
                <a:solidFill>
                  <a:prstClr val="black"/>
                </a:solidFill>
              </a:rPr>
              <a:pPr>
                <a:defRPr/>
              </a:pPr>
              <a:t>16</a:t>
            </a:fld>
            <a:endParaRPr lang="en-US" smtClean="0">
              <a:solidFill>
                <a:prstClr val="black"/>
              </a:solidFill>
            </a:endParaRPr>
          </a:p>
        </p:txBody>
      </p:sp>
    </p:spTree>
    <p:extLst>
      <p:ext uri="{BB962C8B-B14F-4D97-AF65-F5344CB8AC3E}">
        <p14:creationId xmlns:p14="http://schemas.microsoft.com/office/powerpoint/2010/main" val="1194584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123AD826-45AD-4E2C-9806-608285BD2CE1}" type="slidenum">
              <a:rPr lang="en-US" smtClean="0">
                <a:solidFill>
                  <a:prstClr val="black"/>
                </a:solidFill>
              </a:rPr>
              <a:pPr>
                <a:defRPr/>
              </a:pPr>
              <a:t>17</a:t>
            </a:fld>
            <a:endParaRPr lang="en-US" smtClean="0">
              <a:solidFill>
                <a:prstClr val="black"/>
              </a:solidFill>
            </a:endParaRPr>
          </a:p>
        </p:txBody>
      </p:sp>
    </p:spTree>
    <p:extLst>
      <p:ext uri="{BB962C8B-B14F-4D97-AF65-F5344CB8AC3E}">
        <p14:creationId xmlns:p14="http://schemas.microsoft.com/office/powerpoint/2010/main" val="19962444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64718C5D-0DD9-453E-B3CC-B343FD96D622}" type="slidenum">
              <a:rPr lang="en-US" smtClean="0">
                <a:solidFill>
                  <a:prstClr val="black"/>
                </a:solidFill>
              </a:rPr>
              <a:pPr>
                <a:defRPr/>
              </a:pPr>
              <a:t>18</a:t>
            </a:fld>
            <a:endParaRPr lang="en-US" smtClean="0">
              <a:solidFill>
                <a:prstClr val="black"/>
              </a:solidFill>
            </a:endParaRPr>
          </a:p>
        </p:txBody>
      </p:sp>
    </p:spTree>
    <p:extLst>
      <p:ext uri="{BB962C8B-B14F-4D97-AF65-F5344CB8AC3E}">
        <p14:creationId xmlns:p14="http://schemas.microsoft.com/office/powerpoint/2010/main" val="438911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63E57ED6-E2DB-4789-98C9-3E5CEAB703CF}" type="slidenum">
              <a:rPr lang="en-US" smtClean="0">
                <a:solidFill>
                  <a:prstClr val="black"/>
                </a:solidFill>
              </a:rPr>
              <a:pPr>
                <a:defRPr/>
              </a:pPr>
              <a:t>19</a:t>
            </a:fld>
            <a:endParaRPr lang="en-US" smtClean="0">
              <a:solidFill>
                <a:prstClr val="black"/>
              </a:solidFill>
            </a:endParaRPr>
          </a:p>
        </p:txBody>
      </p:sp>
    </p:spTree>
    <p:extLst>
      <p:ext uri="{BB962C8B-B14F-4D97-AF65-F5344CB8AC3E}">
        <p14:creationId xmlns:p14="http://schemas.microsoft.com/office/powerpoint/2010/main" val="3906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12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7E244442-9416-4836-B049-CBED3907B85B}" type="slidenum">
              <a:rPr lang="en-US" smtClean="0">
                <a:solidFill>
                  <a:prstClr val="black"/>
                </a:solidFill>
              </a:rPr>
              <a:pPr>
                <a:defRPr/>
              </a:pPr>
              <a:t>2</a:t>
            </a:fld>
            <a:endParaRPr lang="en-US" smtClean="0">
              <a:solidFill>
                <a:prstClr val="black"/>
              </a:solidFill>
            </a:endParaRPr>
          </a:p>
        </p:txBody>
      </p:sp>
    </p:spTree>
    <p:extLst>
      <p:ext uri="{BB962C8B-B14F-4D97-AF65-F5344CB8AC3E}">
        <p14:creationId xmlns:p14="http://schemas.microsoft.com/office/powerpoint/2010/main" val="1907558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E9C77447-94A1-452D-9229-544DAAB65FDB}" type="slidenum">
              <a:rPr lang="en-US" smtClean="0">
                <a:solidFill>
                  <a:prstClr val="black"/>
                </a:solidFill>
              </a:rPr>
              <a:pPr>
                <a:defRPr/>
              </a:pPr>
              <a:t>20</a:t>
            </a:fld>
            <a:endParaRPr lang="en-US" smtClean="0">
              <a:solidFill>
                <a:prstClr val="black"/>
              </a:solidFill>
            </a:endParaRPr>
          </a:p>
        </p:txBody>
      </p:sp>
    </p:spTree>
    <p:extLst>
      <p:ext uri="{BB962C8B-B14F-4D97-AF65-F5344CB8AC3E}">
        <p14:creationId xmlns:p14="http://schemas.microsoft.com/office/powerpoint/2010/main" val="3997701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18F57422-9F63-41DC-814A-CF1D0FF7A788}" type="slidenum">
              <a:rPr lang="en-US" smtClean="0">
                <a:solidFill>
                  <a:prstClr val="black"/>
                </a:solidFill>
              </a:rPr>
              <a:pPr>
                <a:defRPr/>
              </a:pPr>
              <a:t>21</a:t>
            </a:fld>
            <a:endParaRPr lang="en-US" smtClean="0">
              <a:solidFill>
                <a:prstClr val="black"/>
              </a:solidFill>
            </a:endParaRPr>
          </a:p>
        </p:txBody>
      </p:sp>
    </p:spTree>
    <p:extLst>
      <p:ext uri="{BB962C8B-B14F-4D97-AF65-F5344CB8AC3E}">
        <p14:creationId xmlns:p14="http://schemas.microsoft.com/office/powerpoint/2010/main" val="3217576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C3856FDD-A0E5-467B-B25C-344BAC91FD10}" type="slidenum">
              <a:rPr lang="en-US" smtClean="0">
                <a:solidFill>
                  <a:prstClr val="black"/>
                </a:solidFill>
              </a:rPr>
              <a:pPr>
                <a:defRPr/>
              </a:pPr>
              <a:t>22</a:t>
            </a:fld>
            <a:endParaRPr lang="en-US" smtClean="0">
              <a:solidFill>
                <a:prstClr val="black"/>
              </a:solidFill>
            </a:endParaRPr>
          </a:p>
        </p:txBody>
      </p:sp>
    </p:spTree>
    <p:extLst>
      <p:ext uri="{BB962C8B-B14F-4D97-AF65-F5344CB8AC3E}">
        <p14:creationId xmlns:p14="http://schemas.microsoft.com/office/powerpoint/2010/main" val="24224951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F1B024AF-D28A-43F7-B816-E245C38E4283}" type="slidenum">
              <a:rPr lang="en-US" smtClean="0">
                <a:solidFill>
                  <a:prstClr val="black"/>
                </a:solidFill>
              </a:rPr>
              <a:pPr>
                <a:defRPr/>
              </a:pPr>
              <a:t>23</a:t>
            </a:fld>
            <a:endParaRPr lang="en-US" smtClean="0">
              <a:solidFill>
                <a:prstClr val="black"/>
              </a:solidFill>
            </a:endParaRPr>
          </a:p>
        </p:txBody>
      </p:sp>
    </p:spTree>
    <p:extLst>
      <p:ext uri="{BB962C8B-B14F-4D97-AF65-F5344CB8AC3E}">
        <p14:creationId xmlns:p14="http://schemas.microsoft.com/office/powerpoint/2010/main" val="21475787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3F86C7D4-35C6-424A-BC13-C1F42788C1F1}" type="slidenum">
              <a:rPr lang="en-US" smtClean="0">
                <a:solidFill>
                  <a:prstClr val="black"/>
                </a:solidFill>
              </a:rPr>
              <a:pPr>
                <a:defRPr/>
              </a:pPr>
              <a:t>24</a:t>
            </a:fld>
            <a:endParaRPr lang="en-US" smtClean="0">
              <a:solidFill>
                <a:prstClr val="black"/>
              </a:solidFill>
            </a:endParaRPr>
          </a:p>
        </p:txBody>
      </p:sp>
    </p:spTree>
    <p:extLst>
      <p:ext uri="{BB962C8B-B14F-4D97-AF65-F5344CB8AC3E}">
        <p14:creationId xmlns:p14="http://schemas.microsoft.com/office/powerpoint/2010/main" val="88796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1AE70111-E23D-432A-8F31-9C8334EA2181}" type="slidenum">
              <a:rPr lang="en-US" smtClean="0">
                <a:solidFill>
                  <a:prstClr val="black"/>
                </a:solidFill>
              </a:rPr>
              <a:pPr>
                <a:defRPr/>
              </a:pPr>
              <a:t>3</a:t>
            </a:fld>
            <a:endParaRPr lang="en-US" smtClean="0">
              <a:solidFill>
                <a:prstClr val="black"/>
              </a:solidFill>
            </a:endParaRPr>
          </a:p>
        </p:txBody>
      </p:sp>
    </p:spTree>
    <p:extLst>
      <p:ext uri="{BB962C8B-B14F-4D97-AF65-F5344CB8AC3E}">
        <p14:creationId xmlns:p14="http://schemas.microsoft.com/office/powerpoint/2010/main" val="156973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EB80795F-45BF-4C53-853C-7DCE7213AD60}" type="slidenum">
              <a:rPr lang="en-US" smtClean="0">
                <a:solidFill>
                  <a:prstClr val="black"/>
                </a:solidFill>
              </a:rPr>
              <a:pPr>
                <a:defRPr/>
              </a:pPr>
              <a:t>4</a:t>
            </a:fld>
            <a:endParaRPr lang="en-US" smtClean="0">
              <a:solidFill>
                <a:prstClr val="black"/>
              </a:solidFill>
            </a:endParaRPr>
          </a:p>
        </p:txBody>
      </p:sp>
    </p:spTree>
    <p:extLst>
      <p:ext uri="{BB962C8B-B14F-4D97-AF65-F5344CB8AC3E}">
        <p14:creationId xmlns:p14="http://schemas.microsoft.com/office/powerpoint/2010/main" val="3089644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259BBFCC-E86B-418A-B466-3135A7719255}" type="slidenum">
              <a:rPr lang="en-US" smtClean="0">
                <a:solidFill>
                  <a:prstClr val="black"/>
                </a:solidFill>
              </a:rPr>
              <a:pPr>
                <a:defRPr/>
              </a:pPr>
              <a:t>5</a:t>
            </a:fld>
            <a:endParaRPr lang="en-US" smtClean="0">
              <a:solidFill>
                <a:prstClr val="black"/>
              </a:solidFill>
            </a:endParaRPr>
          </a:p>
        </p:txBody>
      </p:sp>
    </p:spTree>
    <p:extLst>
      <p:ext uri="{BB962C8B-B14F-4D97-AF65-F5344CB8AC3E}">
        <p14:creationId xmlns:p14="http://schemas.microsoft.com/office/powerpoint/2010/main" val="2439784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88214622-1CDC-4AB4-B7EF-ADC82D0AC9F5}" type="slidenum">
              <a:rPr lang="en-US" smtClean="0">
                <a:solidFill>
                  <a:prstClr val="black"/>
                </a:solidFill>
              </a:rPr>
              <a:pPr>
                <a:defRPr/>
              </a:pPr>
              <a:t>6</a:t>
            </a:fld>
            <a:endParaRPr lang="en-US" smtClean="0">
              <a:solidFill>
                <a:prstClr val="black"/>
              </a:solidFill>
            </a:endParaRPr>
          </a:p>
        </p:txBody>
      </p:sp>
    </p:spTree>
    <p:extLst>
      <p:ext uri="{BB962C8B-B14F-4D97-AF65-F5344CB8AC3E}">
        <p14:creationId xmlns:p14="http://schemas.microsoft.com/office/powerpoint/2010/main" val="58538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3F36DA88-C794-4072-BEEA-17FF47F6C465}" type="slidenum">
              <a:rPr lang="en-US" smtClean="0">
                <a:solidFill>
                  <a:prstClr val="black"/>
                </a:solidFill>
              </a:rPr>
              <a:pPr>
                <a:defRPr/>
              </a:pPr>
              <a:t>7</a:t>
            </a:fld>
            <a:endParaRPr lang="en-US" smtClean="0">
              <a:solidFill>
                <a:prstClr val="black"/>
              </a:solidFill>
            </a:endParaRPr>
          </a:p>
        </p:txBody>
      </p:sp>
    </p:spTree>
    <p:extLst>
      <p:ext uri="{BB962C8B-B14F-4D97-AF65-F5344CB8AC3E}">
        <p14:creationId xmlns:p14="http://schemas.microsoft.com/office/powerpoint/2010/main" val="1597341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1268F305-CAA0-484A-8436-4F050D8FDF40}" type="slidenum">
              <a:rPr lang="en-US" smtClean="0">
                <a:solidFill>
                  <a:prstClr val="black"/>
                </a:solidFill>
              </a:rPr>
              <a:pPr>
                <a:defRPr/>
              </a:pPr>
              <a:t>8</a:t>
            </a:fld>
            <a:endParaRPr lang="en-US" smtClean="0">
              <a:solidFill>
                <a:prstClr val="black"/>
              </a:solidFill>
            </a:endParaRPr>
          </a:p>
        </p:txBody>
      </p:sp>
    </p:spTree>
    <p:extLst>
      <p:ext uri="{BB962C8B-B14F-4D97-AF65-F5344CB8AC3E}">
        <p14:creationId xmlns:p14="http://schemas.microsoft.com/office/powerpoint/2010/main" val="291931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9057" indent="-280406">
              <a:defRPr>
                <a:solidFill>
                  <a:schemeClr val="tx1"/>
                </a:solidFill>
                <a:latin typeface="Calibri" pitchFamily="34" charset="0"/>
              </a:defRPr>
            </a:lvl2pPr>
            <a:lvl3pPr marL="1121626" indent="-224325">
              <a:defRPr>
                <a:solidFill>
                  <a:schemeClr val="tx1"/>
                </a:solidFill>
                <a:latin typeface="Calibri" pitchFamily="34" charset="0"/>
              </a:defRPr>
            </a:lvl3pPr>
            <a:lvl4pPr marL="1570276" indent="-224325">
              <a:defRPr>
                <a:solidFill>
                  <a:schemeClr val="tx1"/>
                </a:solidFill>
                <a:latin typeface="Calibri" pitchFamily="34" charset="0"/>
              </a:defRPr>
            </a:lvl4pPr>
            <a:lvl5pPr marL="2018927" indent="-224325">
              <a:defRPr>
                <a:solidFill>
                  <a:schemeClr val="tx1"/>
                </a:solidFill>
                <a:latin typeface="Calibri" pitchFamily="34" charset="0"/>
              </a:defRPr>
            </a:lvl5pPr>
            <a:lvl6pPr marL="2467577" indent="-224325" fontAlgn="base">
              <a:spcBef>
                <a:spcPct val="0"/>
              </a:spcBef>
              <a:spcAft>
                <a:spcPct val="0"/>
              </a:spcAft>
              <a:defRPr>
                <a:solidFill>
                  <a:schemeClr val="tx1"/>
                </a:solidFill>
                <a:latin typeface="Calibri" pitchFamily="34" charset="0"/>
              </a:defRPr>
            </a:lvl6pPr>
            <a:lvl7pPr marL="2916227" indent="-224325" fontAlgn="base">
              <a:spcBef>
                <a:spcPct val="0"/>
              </a:spcBef>
              <a:spcAft>
                <a:spcPct val="0"/>
              </a:spcAft>
              <a:defRPr>
                <a:solidFill>
                  <a:schemeClr val="tx1"/>
                </a:solidFill>
                <a:latin typeface="Calibri" pitchFamily="34" charset="0"/>
              </a:defRPr>
            </a:lvl7pPr>
            <a:lvl8pPr marL="3364878" indent="-224325" fontAlgn="base">
              <a:spcBef>
                <a:spcPct val="0"/>
              </a:spcBef>
              <a:spcAft>
                <a:spcPct val="0"/>
              </a:spcAft>
              <a:defRPr>
                <a:solidFill>
                  <a:schemeClr val="tx1"/>
                </a:solidFill>
                <a:latin typeface="Calibri" pitchFamily="34" charset="0"/>
              </a:defRPr>
            </a:lvl8pPr>
            <a:lvl9pPr marL="3813528" indent="-224325" fontAlgn="base">
              <a:spcBef>
                <a:spcPct val="0"/>
              </a:spcBef>
              <a:spcAft>
                <a:spcPct val="0"/>
              </a:spcAft>
              <a:defRPr>
                <a:solidFill>
                  <a:schemeClr val="tx1"/>
                </a:solidFill>
                <a:latin typeface="Calibri" pitchFamily="34" charset="0"/>
              </a:defRPr>
            </a:lvl9pPr>
          </a:lstStyle>
          <a:p>
            <a:pPr>
              <a:defRPr/>
            </a:pPr>
            <a:fld id="{EB0AB86B-DF0B-4EC8-8A5E-2817C62F24BD}" type="slidenum">
              <a:rPr lang="en-US" smtClean="0">
                <a:solidFill>
                  <a:prstClr val="black"/>
                </a:solidFill>
              </a:rPr>
              <a:pPr>
                <a:defRPr/>
              </a:pPr>
              <a:t>9</a:t>
            </a:fld>
            <a:endParaRPr lang="en-US" smtClean="0">
              <a:solidFill>
                <a:prstClr val="black"/>
              </a:solidFill>
            </a:endParaRPr>
          </a:p>
        </p:txBody>
      </p:sp>
    </p:spTree>
    <p:extLst>
      <p:ext uri="{BB962C8B-B14F-4D97-AF65-F5344CB8AC3E}">
        <p14:creationId xmlns:p14="http://schemas.microsoft.com/office/powerpoint/2010/main" val="254019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5A4C634-5B47-427A-BAC1-8AE7D1D1BA0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E35F66E7-64C6-4588-9AAE-2A49FCB20097}"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6494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CEBE78A-EDA6-4C90-8E75-1A722A633B9F}"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18276072-96FD-47D3-B291-75EFB34E333A}"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359288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1D290F8-2A59-4C6A-ADC6-FA6B1DD8C6B1}"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E52A39A1-C2F6-478C-AA1C-B186F263A1C1}"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111522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46CBAD8-C688-426B-8368-CD5FB5A3621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E6E6C07-3BF7-4384-A96E-9942F36DD88C}"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25088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85A3927-34A0-48EB-A991-60681BB6171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39B4796D-E814-4F53-8FF1-362EF2C7E1FD}"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230719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BE8E8954-2843-497A-92E5-E8FE25CBC4D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BA2AF25B-E0E2-41DC-A849-DF1EECAC2EB5}"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41385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E243E22-2F6E-4722-AA7A-D6D2DF0F9B4A}"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0B1FA0C7-D89A-4979-893F-5BE433D7B58D}"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97192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A937159-9308-4AEC-8D1D-675944D1185D}"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81ECF075-6099-4813-82F9-22EC6A1F2C9C}"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336850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FEBA52D-E0D8-46D4-B373-2FFF2F63B535}"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8872F6C1-B841-46DE-84AB-FCDAB504AA44}"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394902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8935BCC-870A-4950-8991-6718B48334E2}"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CD1647DE-46D2-4F41-8194-DC1F95548BA4}"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312101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7BB32D5D-DE2F-400F-8957-C5463F2B3089}"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7B7E222C-516B-4451-A516-D66D41FD1D2F}"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6890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49E1CCE4-A44F-4162-AB0C-8EE8BE8148C9}" type="slidenum">
              <a:rPr lang="en-US"/>
              <a:pPr>
                <a:defRPr/>
              </a:pPr>
              <a:t>‹#›</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51CC89B1-1F8C-4E82-8D3D-7EE76EA3FAA3}" type="datetime1">
              <a:rPr lang="en-US">
                <a:solidFill>
                  <a:srgbClr val="DFDCB7"/>
                </a:solidFill>
              </a:rPr>
              <a:pPr>
                <a:defRPr/>
              </a:pPr>
              <a:t>10/6/2015</a:t>
            </a:fld>
            <a:endParaRPr lang="en-US" dirty="0">
              <a:solidFill>
                <a:srgbClr val="DFDCB7"/>
              </a:solidFill>
            </a:endParaRPr>
          </a:p>
        </p:txBody>
      </p:sp>
    </p:spTree>
    <p:extLst>
      <p:ext uri="{BB962C8B-B14F-4D97-AF65-F5344CB8AC3E}">
        <p14:creationId xmlns:p14="http://schemas.microsoft.com/office/powerpoint/2010/main" val="3762730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blip>
          <a:srcRect/>
          <a:stretch>
            <a:fillRect/>
          </a:stretch>
        </p:blipFill>
        <p:spPr bwMode="auto">
          <a:xfrm>
            <a:off x="1596390" y="1850175"/>
            <a:ext cx="5126588" cy="3563836"/>
          </a:xfrm>
          <a:prstGeom prst="rect">
            <a:avLst/>
          </a:prstGeom>
          <a:noFill/>
          <a:ln>
            <a:noFill/>
          </a:ln>
          <a:effectLst>
            <a:outerShdw dist="35921" dir="2700000" algn="ctr" rotWithShape="0">
              <a:schemeClr val="bg2"/>
            </a:outerShdw>
            <a:softEdge rad="520700"/>
          </a:effectLst>
          <a:extLst/>
        </p:spPr>
      </p:pic>
      <p:sp>
        <p:nvSpPr>
          <p:cNvPr id="2" name="Title 1"/>
          <p:cNvSpPr>
            <a:spLocks noGrp="1"/>
          </p:cNvSpPr>
          <p:nvPr>
            <p:ph type="title"/>
          </p:nvPr>
        </p:nvSpPr>
        <p:spPr>
          <a:xfrm>
            <a:off x="228600" y="274638"/>
            <a:ext cx="7848600" cy="2011362"/>
          </a:xfrm>
        </p:spPr>
        <p:txBody>
          <a:bodyPr/>
          <a:lstStyle/>
          <a:p>
            <a:pPr marL="119063" indent="-4763" eaLnBrk="1" fontAlgn="auto" hangingPunct="1">
              <a:spcBef>
                <a:spcPct val="20000"/>
              </a:spcBef>
              <a:spcAft>
                <a:spcPts val="0"/>
              </a:spcAft>
              <a:defRPr/>
            </a:pPr>
            <a:r>
              <a:rPr lang="en-US" sz="3600" spc="0" dirty="0" smtClean="0">
                <a:solidFill>
                  <a:srgbClr val="2F2B20"/>
                </a:solidFill>
                <a:ea typeface="+mn-ea"/>
                <a:cs typeface="+mn-cs"/>
              </a:rPr>
              <a:t>Lesson 2: The </a:t>
            </a:r>
            <a:r>
              <a:rPr lang="en-US" sz="3600" spc="0" dirty="0">
                <a:solidFill>
                  <a:srgbClr val="2F2B20"/>
                </a:solidFill>
                <a:ea typeface="+mn-ea"/>
                <a:cs typeface="+mn-cs"/>
              </a:rPr>
              <a:t>Christian (Confessional Lutheran) Worldview—The Standard Against Which to Measure All Others</a:t>
            </a:r>
          </a:p>
        </p:txBody>
      </p:sp>
      <p:sp>
        <p:nvSpPr>
          <p:cNvPr id="14340" name="Content Placeholder 2"/>
          <p:cNvSpPr>
            <a:spLocks noGrp="1"/>
          </p:cNvSpPr>
          <p:nvPr>
            <p:ph idx="1"/>
          </p:nvPr>
        </p:nvSpPr>
        <p:spPr>
          <a:xfrm>
            <a:off x="457200" y="5029200"/>
            <a:ext cx="7620000" cy="1371600"/>
          </a:xfrm>
        </p:spPr>
        <p:txBody>
          <a:bodyPr/>
          <a:lstStyle/>
          <a:p>
            <a:pPr marL="114300" indent="0" algn="ctr" eaLnBrk="1" hangingPunct="1">
              <a:buFont typeface="Arial" charset="0"/>
              <a:buNone/>
            </a:pPr>
            <a:r>
              <a:rPr lang="en-US" sz="3200" i="1" dirty="0" smtClean="0"/>
              <a:t>Eight worldview questions to help in the identification of false worldviews</a:t>
            </a:r>
          </a:p>
        </p:txBody>
      </p:sp>
      <p:sp>
        <p:nvSpPr>
          <p:cNvPr id="14341"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18078E30-0F3E-4E9E-97E5-C826A44DAC95}"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2859628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t>Question 6</a:t>
            </a:r>
            <a:endParaRPr lang="en-US" dirty="0"/>
          </a:p>
        </p:txBody>
      </p:sp>
      <p:sp>
        <p:nvSpPr>
          <p:cNvPr id="3" name="Content Placeholder 2"/>
          <p:cNvSpPr>
            <a:spLocks noGrp="1"/>
          </p:cNvSpPr>
          <p:nvPr>
            <p:ph idx="1"/>
          </p:nvPr>
        </p:nvSpPr>
        <p:spPr>
          <a:xfrm>
            <a:off x="533400" y="1676400"/>
            <a:ext cx="7620000" cy="4800600"/>
          </a:xfrm>
        </p:spPr>
        <p:txBody>
          <a:bodyPr/>
          <a:lstStyle/>
          <a:p>
            <a:pPr marL="114300" indent="0" eaLnBrk="1" hangingPunct="1">
              <a:buNone/>
            </a:pPr>
            <a:r>
              <a:rPr lang="en-US" sz="2400" dirty="0" smtClean="0">
                <a:solidFill>
                  <a:srgbClr val="C00000"/>
                </a:solidFill>
              </a:rPr>
              <a:t>What is the Christian worldview’s solution for evil?</a:t>
            </a:r>
          </a:p>
          <a:p>
            <a:pPr eaLnBrk="1" hangingPunct="1"/>
            <a:r>
              <a:rPr lang="en-US" sz="2400" dirty="0" smtClean="0"/>
              <a:t>Answer (pp. 21-25): Justification through Christ and sanctification by the Holy Spirit.</a:t>
            </a:r>
          </a:p>
          <a:p>
            <a:pPr eaLnBrk="1" hangingPunct="1"/>
            <a:endParaRPr lang="en-US" dirty="0" smtClean="0"/>
          </a:p>
        </p:txBody>
      </p:sp>
      <p:sp>
        <p:nvSpPr>
          <p:cNvPr id="22532"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BF4478DF-C248-4D26-856C-1389595BED36}" type="slidenum">
              <a:rPr lang="en-US" smtClean="0"/>
              <a:pPr fontAlgn="base">
                <a:spcBef>
                  <a:spcPct val="0"/>
                </a:spcBef>
                <a:spcAft>
                  <a:spcPct val="0"/>
                </a:spcAft>
                <a:defRPr/>
              </a:pPr>
              <a:t>10</a:t>
            </a:fld>
            <a:endParaRPr lang="en-US" smtClean="0"/>
          </a:p>
        </p:txBody>
      </p:sp>
      <p:sp>
        <p:nvSpPr>
          <p:cNvPr id="6" name="TextBox 5"/>
          <p:cNvSpPr txBox="1">
            <a:spLocks noChangeArrowheads="1"/>
          </p:cNvSpPr>
          <p:nvPr/>
        </p:nvSpPr>
        <p:spPr bwMode="auto">
          <a:xfrm>
            <a:off x="457200" y="2971800"/>
            <a:ext cx="35052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Matthew 5:13</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Genesis 6:9-11</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Acts 14:11-18</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Hebrews 11</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I John 2:2</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John 1:29</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2 Peter 2:1</a:t>
            </a:r>
          </a:p>
        </p:txBody>
      </p:sp>
      <p:sp>
        <p:nvSpPr>
          <p:cNvPr id="14" name="TextBox 13"/>
          <p:cNvSpPr txBox="1">
            <a:spLocks noChangeArrowheads="1"/>
          </p:cNvSpPr>
          <p:nvPr/>
        </p:nvSpPr>
        <p:spPr bwMode="auto">
          <a:xfrm>
            <a:off x="4343400" y="2987675"/>
            <a:ext cx="3505200"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John 3:16-18</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2 Corinthians 5:19</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1:17</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2:14,15</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3:9-20</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4:25</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5:1,2</a:t>
            </a:r>
          </a:p>
        </p:txBody>
      </p:sp>
    </p:spTree>
    <p:extLst>
      <p:ext uri="{BB962C8B-B14F-4D97-AF65-F5344CB8AC3E}">
        <p14:creationId xmlns:p14="http://schemas.microsoft.com/office/powerpoint/2010/main" val="3390052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nodeType="after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childTnLst>
                                </p:cTn>
                              </p:par>
                            </p:childTnLst>
                          </p:cTn>
                        </p:par>
                        <p:par>
                          <p:cTn id="30" fill="hold" nodeType="afterGroup">
                            <p:stCondLst>
                              <p:cond delay="500"/>
                            </p:stCondLst>
                            <p:childTnLst>
                              <p:par>
                                <p:cTn id="31" presetID="1" presetClass="entr" presetSubtype="0" fill="hold" nodeType="after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childTnLst>
                                </p:cTn>
                              </p:par>
                            </p:childTnLst>
                          </p:cTn>
                        </p:par>
                        <p:par>
                          <p:cTn id="33" fill="hold" nodeType="afterGroup">
                            <p:stCondLst>
                              <p:cond delay="500"/>
                            </p:stCondLst>
                            <p:childTnLst>
                              <p:par>
                                <p:cTn id="34" presetID="1" presetClass="entr" presetSubtype="0" fill="hold" nodeType="afterEffect">
                                  <p:stCondLst>
                                    <p:cond delay="0"/>
                                  </p:stCondLst>
                                  <p:childTnLst>
                                    <p:set>
                                      <p:cBhvr>
                                        <p:cTn id="35" dur="1" fill="hold">
                                          <p:stCondLst>
                                            <p:cond delay="0"/>
                                          </p:stCondLst>
                                        </p:cTn>
                                        <p:tgtEl>
                                          <p:spTgt spid="14">
                                            <p:txEl>
                                              <p:pRg st="1" end="1"/>
                                            </p:txEl>
                                          </p:spTgt>
                                        </p:tgtEl>
                                        <p:attrNameLst>
                                          <p:attrName>style.visibility</p:attrName>
                                        </p:attrNameLst>
                                      </p:cBhvr>
                                      <p:to>
                                        <p:strVal val="visible"/>
                                      </p:to>
                                    </p:set>
                                  </p:childTnLst>
                                </p:cTn>
                              </p:par>
                            </p:childTnLst>
                          </p:cTn>
                        </p:par>
                        <p:par>
                          <p:cTn id="36" fill="hold" nodeType="afterGroup">
                            <p:stCondLst>
                              <p:cond delay="500"/>
                            </p:stCondLst>
                            <p:childTnLst>
                              <p:par>
                                <p:cTn id="37" presetID="1" presetClass="entr" presetSubtype="0" fill="hold" nodeType="afterEffect">
                                  <p:stCondLst>
                                    <p:cond delay="0"/>
                                  </p:stCondLst>
                                  <p:childTnLst>
                                    <p:set>
                                      <p:cBhvr>
                                        <p:cTn id="38" dur="1" fill="hold">
                                          <p:stCondLst>
                                            <p:cond delay="0"/>
                                          </p:stCondLst>
                                        </p:cTn>
                                        <p:tgtEl>
                                          <p:spTgt spid="14">
                                            <p:txEl>
                                              <p:pRg st="2" end="2"/>
                                            </p:txEl>
                                          </p:spTgt>
                                        </p:tgtEl>
                                        <p:attrNameLst>
                                          <p:attrName>style.visibility</p:attrName>
                                        </p:attrNameLst>
                                      </p:cBhvr>
                                      <p:to>
                                        <p:strVal val="visible"/>
                                      </p:to>
                                    </p:set>
                                  </p:childTnLst>
                                </p:cTn>
                              </p:par>
                            </p:childTnLst>
                          </p:cTn>
                        </p:par>
                        <p:par>
                          <p:cTn id="39" fill="hold" nodeType="afterGroup">
                            <p:stCondLst>
                              <p:cond delay="500"/>
                            </p:stCondLst>
                            <p:childTnLst>
                              <p:par>
                                <p:cTn id="40" presetID="1" presetClass="entr" presetSubtype="0" fill="hold" nodeType="afterEffect">
                                  <p:stCondLst>
                                    <p:cond delay="0"/>
                                  </p:stCondLst>
                                  <p:childTnLst>
                                    <p:set>
                                      <p:cBhvr>
                                        <p:cTn id="41" dur="1" fill="hold">
                                          <p:stCondLst>
                                            <p:cond delay="0"/>
                                          </p:stCondLst>
                                        </p:cTn>
                                        <p:tgtEl>
                                          <p:spTgt spid="14">
                                            <p:txEl>
                                              <p:pRg st="3" end="3"/>
                                            </p:txEl>
                                          </p:spTgt>
                                        </p:tgtEl>
                                        <p:attrNameLst>
                                          <p:attrName>style.visibility</p:attrName>
                                        </p:attrNameLst>
                                      </p:cBhvr>
                                      <p:to>
                                        <p:strVal val="visible"/>
                                      </p:to>
                                    </p:set>
                                  </p:childTnLst>
                                </p:cTn>
                              </p:par>
                            </p:childTnLst>
                          </p:cTn>
                        </p:par>
                        <p:par>
                          <p:cTn id="42" fill="hold" nodeType="afterGroup">
                            <p:stCondLst>
                              <p:cond delay="500"/>
                            </p:stCondLst>
                            <p:childTnLst>
                              <p:par>
                                <p:cTn id="43" presetID="1" presetClass="entr" presetSubtype="0" fill="hold" nodeType="afterEffect">
                                  <p:stCondLst>
                                    <p:cond delay="0"/>
                                  </p:stCondLst>
                                  <p:childTnLst>
                                    <p:set>
                                      <p:cBhvr>
                                        <p:cTn id="44" dur="1" fill="hold">
                                          <p:stCondLst>
                                            <p:cond delay="0"/>
                                          </p:stCondLst>
                                        </p:cTn>
                                        <p:tgtEl>
                                          <p:spTgt spid="14">
                                            <p:txEl>
                                              <p:pRg st="4" end="4"/>
                                            </p:txEl>
                                          </p:spTgt>
                                        </p:tgtEl>
                                        <p:attrNameLst>
                                          <p:attrName>style.visibility</p:attrName>
                                        </p:attrNameLst>
                                      </p:cBhvr>
                                      <p:to>
                                        <p:strVal val="visible"/>
                                      </p:to>
                                    </p:set>
                                  </p:childTnLst>
                                </p:cTn>
                              </p:par>
                            </p:childTnLst>
                          </p:cTn>
                        </p:par>
                        <p:par>
                          <p:cTn id="45" fill="hold" nodeType="afterGroup">
                            <p:stCondLst>
                              <p:cond delay="500"/>
                            </p:stCondLst>
                            <p:childTnLst>
                              <p:par>
                                <p:cTn id="46" presetID="1" presetClass="entr" presetSubtype="0" fill="hold" nodeType="afterEffect">
                                  <p:stCondLst>
                                    <p:cond delay="0"/>
                                  </p:stCondLst>
                                  <p:childTnLst>
                                    <p:set>
                                      <p:cBhvr>
                                        <p:cTn id="47" dur="1" fill="hold">
                                          <p:stCondLst>
                                            <p:cond delay="0"/>
                                          </p:stCondLst>
                                        </p:cTn>
                                        <p:tgtEl>
                                          <p:spTgt spid="14">
                                            <p:txEl>
                                              <p:pRg st="5" end="5"/>
                                            </p:txEl>
                                          </p:spTgt>
                                        </p:tgtEl>
                                        <p:attrNameLst>
                                          <p:attrName>style.visibility</p:attrName>
                                        </p:attrNameLst>
                                      </p:cBhvr>
                                      <p:to>
                                        <p:strVal val="visible"/>
                                      </p:to>
                                    </p:set>
                                  </p:childTnLst>
                                </p:cTn>
                              </p:par>
                            </p:childTnLst>
                          </p:cTn>
                        </p:par>
                        <p:par>
                          <p:cTn id="48" fill="hold" nodeType="afterGroup">
                            <p:stCondLst>
                              <p:cond delay="500"/>
                            </p:stCondLst>
                            <p:childTnLst>
                              <p:par>
                                <p:cTn id="49" presetID="1" presetClass="entr" presetSubtype="0" fill="hold" nodeType="afterEffect">
                                  <p:stCondLst>
                                    <p:cond delay="0"/>
                                  </p:stCondLst>
                                  <p:childTnLst>
                                    <p:set>
                                      <p:cBhvr>
                                        <p:cTn id="5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7</a:t>
            </a:r>
            <a:endParaRPr lang="en-US" dirty="0"/>
          </a:p>
        </p:txBody>
      </p:sp>
      <p:sp>
        <p:nvSpPr>
          <p:cNvPr id="3" name="Content Placeholder 2"/>
          <p:cNvSpPr>
            <a:spLocks noGrp="1"/>
          </p:cNvSpPr>
          <p:nvPr>
            <p:ph idx="1"/>
          </p:nvPr>
        </p:nvSpPr>
        <p:spPr/>
        <p:txBody>
          <a:bodyPr rtlCol="0">
            <a:normAutofit lnSpcReduction="10000"/>
          </a:bodyPr>
          <a:lstStyle/>
          <a:p>
            <a:pPr marL="114300" indent="0" eaLnBrk="1" fontAlgn="auto" hangingPunct="1">
              <a:spcAft>
                <a:spcPts val="0"/>
              </a:spcAft>
              <a:buNone/>
              <a:defRPr/>
            </a:pPr>
            <a:r>
              <a:rPr lang="en-US" sz="2400" dirty="0" smtClean="0">
                <a:solidFill>
                  <a:srgbClr val="C00000"/>
                </a:solidFill>
              </a:rPr>
              <a:t>How does the Christian worldview understand the future, the final reality, or the “end game”?</a:t>
            </a:r>
          </a:p>
          <a:p>
            <a:pPr eaLnBrk="1" fontAlgn="auto" hangingPunct="1">
              <a:spcAft>
                <a:spcPts val="0"/>
              </a:spcAft>
              <a:buFont typeface="Arial" pitchFamily="34" charset="0"/>
              <a:buChar char="•"/>
              <a:defRPr/>
            </a:pPr>
            <a:r>
              <a:rPr lang="en-US" sz="2400" dirty="0" smtClean="0"/>
              <a:t>Answer (pp. 25-26): The historical reality of the </a:t>
            </a:r>
            <a:r>
              <a:rPr lang="en-US" sz="2400" b="1" dirty="0" smtClean="0"/>
              <a:t>second coming of Christ, the resurrection of all  flesh, the final judgment, the end of the universe, </a:t>
            </a:r>
            <a:r>
              <a:rPr lang="en-US" sz="2400" dirty="0" smtClean="0"/>
              <a:t>and either a believer’s </a:t>
            </a:r>
            <a:r>
              <a:rPr lang="en-US" sz="2400" b="1" dirty="0" smtClean="0"/>
              <a:t>glorification </a:t>
            </a:r>
            <a:r>
              <a:rPr lang="en-US" sz="2400" dirty="0" smtClean="0"/>
              <a:t> or an unbeliever’s </a:t>
            </a:r>
            <a:r>
              <a:rPr lang="en-US" sz="2400" b="1" dirty="0" smtClean="0"/>
              <a:t>damnation </a:t>
            </a:r>
            <a:r>
              <a:rPr lang="en-US" sz="2400" dirty="0" smtClean="0"/>
              <a:t>in eternity.  </a:t>
            </a:r>
          </a:p>
          <a:p>
            <a:pPr eaLnBrk="1" fontAlgn="auto" hangingPunct="1">
              <a:spcAft>
                <a:spcPts val="0"/>
              </a:spcAft>
              <a:buFont typeface="Arial" pitchFamily="34" charset="0"/>
              <a:buChar char="•"/>
              <a:defRPr/>
            </a:pPr>
            <a:endParaRPr lang="en-US" sz="2400" dirty="0"/>
          </a:p>
          <a:p>
            <a:pPr eaLnBrk="1" fontAlgn="auto" hangingPunct="1">
              <a:spcAft>
                <a:spcPts val="0"/>
              </a:spcAft>
              <a:buFont typeface="Arial" pitchFamily="34" charset="0"/>
              <a:buChar char="•"/>
              <a:defRPr/>
            </a:pPr>
            <a:r>
              <a:rPr lang="en-US" sz="2400" dirty="0" smtClean="0"/>
              <a:t>Luke 23:43</a:t>
            </a:r>
          </a:p>
          <a:p>
            <a:pPr eaLnBrk="1" fontAlgn="auto" hangingPunct="1">
              <a:spcAft>
                <a:spcPts val="0"/>
              </a:spcAft>
              <a:buFont typeface="Arial" pitchFamily="34" charset="0"/>
              <a:buChar char="•"/>
              <a:defRPr/>
            </a:pPr>
            <a:r>
              <a:rPr lang="en-US" sz="2400" dirty="0" smtClean="0"/>
              <a:t>Romans 8:18</a:t>
            </a:r>
          </a:p>
          <a:p>
            <a:pPr eaLnBrk="1" fontAlgn="auto" hangingPunct="1">
              <a:spcAft>
                <a:spcPts val="0"/>
              </a:spcAft>
              <a:buFont typeface="Arial" pitchFamily="34" charset="0"/>
              <a:buChar char="•"/>
              <a:defRPr/>
            </a:pPr>
            <a:r>
              <a:rPr lang="en-US" sz="2400" dirty="0" smtClean="0"/>
              <a:t>Revelation 21:4</a:t>
            </a:r>
          </a:p>
          <a:p>
            <a:pPr eaLnBrk="1" fontAlgn="auto" hangingPunct="1">
              <a:spcAft>
                <a:spcPts val="0"/>
              </a:spcAft>
              <a:buFont typeface="Arial" pitchFamily="34" charset="0"/>
              <a:buChar char="•"/>
              <a:defRPr/>
            </a:pPr>
            <a:r>
              <a:rPr lang="en-US" sz="2400" dirty="0" smtClean="0"/>
              <a:t>Matthew 10:28 and 25:41</a:t>
            </a:r>
            <a:endParaRPr lang="en-US" sz="2400" dirty="0"/>
          </a:p>
        </p:txBody>
      </p:sp>
      <p:sp>
        <p:nvSpPr>
          <p:cNvPr id="23556"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E2E9118E-D784-4C82-8E40-4AD1FE5B9FDF}"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798432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8</a:t>
            </a:r>
            <a:endParaRPr lang="en-US" dirty="0"/>
          </a:p>
        </p:txBody>
      </p:sp>
      <p:sp>
        <p:nvSpPr>
          <p:cNvPr id="24579" name="Content Placeholder 2"/>
          <p:cNvSpPr>
            <a:spLocks noGrp="1"/>
          </p:cNvSpPr>
          <p:nvPr>
            <p:ph idx="1"/>
          </p:nvPr>
        </p:nvSpPr>
        <p:spPr/>
        <p:txBody>
          <a:bodyPr/>
          <a:lstStyle/>
          <a:p>
            <a:pPr marL="114300" indent="0" eaLnBrk="1" hangingPunct="1">
              <a:buNone/>
            </a:pPr>
            <a:r>
              <a:rPr lang="en-US" sz="2400" dirty="0" smtClean="0">
                <a:solidFill>
                  <a:srgbClr val="C00000"/>
                </a:solidFill>
              </a:rPr>
              <a:t>How is the Christian worldview reflected in various disciplines and various media?</a:t>
            </a:r>
          </a:p>
          <a:p>
            <a:pPr eaLnBrk="1" hangingPunct="1"/>
            <a:r>
              <a:rPr lang="en-US" sz="2400" dirty="0" smtClean="0"/>
              <a:t>Answer (pp. 26-32): See subsequent slides …</a:t>
            </a:r>
          </a:p>
        </p:txBody>
      </p:sp>
      <p:sp>
        <p:nvSpPr>
          <p:cNvPr id="24580"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AAC61B53-B24E-4FC1-ABF0-6C7A2222A621}"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267483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Theology</a:t>
            </a:r>
            <a:endParaRPr lang="en-US" dirty="0"/>
          </a:p>
        </p:txBody>
      </p:sp>
      <p:sp>
        <p:nvSpPr>
          <p:cNvPr id="25603" name="Content Placeholder 2"/>
          <p:cNvSpPr>
            <a:spLocks noGrp="1"/>
          </p:cNvSpPr>
          <p:nvPr>
            <p:ph idx="1"/>
          </p:nvPr>
        </p:nvSpPr>
        <p:spPr/>
        <p:txBody>
          <a:bodyPr/>
          <a:lstStyle/>
          <a:p>
            <a:pPr eaLnBrk="1" hangingPunct="1"/>
            <a:r>
              <a:rPr lang="en-US" sz="2400" smtClean="0"/>
              <a:t>Christianity is theology (the study of God) as revealed in his Word (special revelation).</a:t>
            </a:r>
          </a:p>
        </p:txBody>
      </p:sp>
      <p:sp>
        <p:nvSpPr>
          <p:cNvPr id="25604"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D92B58C-756E-432F-869F-AB412D62F43D}" type="slidenum">
              <a:rPr lang="en-US" smtClean="0"/>
              <a:pPr fontAlgn="base">
                <a:spcBef>
                  <a:spcPct val="0"/>
                </a:spcBef>
                <a:spcAft>
                  <a:spcPct val="0"/>
                </a:spcAft>
                <a:defRPr/>
              </a:pPr>
              <a:t>13</a:t>
            </a:fld>
            <a:endParaRPr lang="en-US" smtClean="0"/>
          </a:p>
        </p:txBody>
      </p:sp>
      <p:pic>
        <p:nvPicPr>
          <p:cNvPr id="1026" name="Picture 2"/>
          <p:cNvPicPr>
            <a:picLocks noChangeAspect="1" noChangeArrowheads="1"/>
          </p:cNvPicPr>
          <p:nvPr/>
        </p:nvPicPr>
        <p:blipFill>
          <a:blip r:embed="rId3" cstate="print">
            <a:extLst/>
          </a:blip>
          <a:srcRect/>
          <a:stretch>
            <a:fillRect/>
          </a:stretch>
        </p:blipFill>
        <p:spPr bwMode="auto">
          <a:xfrm>
            <a:off x="2628900" y="2819400"/>
            <a:ext cx="3263425" cy="2971800"/>
          </a:xfrm>
          <a:prstGeom prst="rect">
            <a:avLst/>
          </a:prstGeom>
          <a:noFill/>
          <a:ln>
            <a:noFill/>
          </a:ln>
          <a:effectLst>
            <a:glow rad="228600">
              <a:schemeClr val="accent3">
                <a:satMod val="175000"/>
                <a:alpha val="40000"/>
              </a:schemeClr>
            </a:glow>
            <a:outerShdw dist="35921" dir="2700000" algn="ctr" rotWithShape="0">
              <a:schemeClr val="bg2"/>
            </a:outerShdw>
          </a:effectLst>
          <a:extLst/>
        </p:spPr>
      </p:pic>
    </p:spTree>
    <p:extLst>
      <p:ext uri="{BB962C8B-B14F-4D97-AF65-F5344CB8AC3E}">
        <p14:creationId xmlns:p14="http://schemas.microsoft.com/office/powerpoint/2010/main" val="4199142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Ethics</a:t>
            </a:r>
            <a:endParaRPr lang="en-US" dirty="0"/>
          </a:p>
        </p:txBody>
      </p:sp>
      <p:sp>
        <p:nvSpPr>
          <p:cNvPr id="26627" name="Content Placeholder 2"/>
          <p:cNvSpPr>
            <a:spLocks noGrp="1"/>
          </p:cNvSpPr>
          <p:nvPr>
            <p:ph idx="1"/>
          </p:nvPr>
        </p:nvSpPr>
        <p:spPr/>
        <p:txBody>
          <a:bodyPr/>
          <a:lstStyle/>
          <a:p>
            <a:pPr eaLnBrk="1" hangingPunct="1"/>
            <a:r>
              <a:rPr lang="en-US" sz="2400" smtClean="0"/>
              <a:t>There are real and transcendent moral principles that apply to all people of all time and that have their source in the one true God.</a:t>
            </a:r>
          </a:p>
          <a:p>
            <a:pPr eaLnBrk="1" hangingPunct="1"/>
            <a:endParaRPr lang="en-US" sz="2400" smtClean="0"/>
          </a:p>
          <a:p>
            <a:pPr eaLnBrk="1" hangingPunct="1"/>
            <a:r>
              <a:rPr lang="en-US" sz="2400" smtClean="0"/>
              <a:t>Romans 2:14,15</a:t>
            </a:r>
          </a:p>
          <a:p>
            <a:pPr eaLnBrk="1" hangingPunct="1"/>
            <a:r>
              <a:rPr lang="en-US" sz="2400" smtClean="0"/>
              <a:t>Exodus 20</a:t>
            </a:r>
          </a:p>
        </p:txBody>
      </p:sp>
      <p:sp>
        <p:nvSpPr>
          <p:cNvPr id="26628"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1E477627-BD01-4B66-BA3A-2AF383F93D4A}" type="slidenum">
              <a:rPr lang="en-US" smtClean="0"/>
              <a:pPr fontAlgn="base">
                <a:spcBef>
                  <a:spcPct val="0"/>
                </a:spcBef>
                <a:spcAft>
                  <a:spcPct val="0"/>
                </a:spcAft>
                <a:defRPr/>
              </a:pPr>
              <a:t>14</a:t>
            </a:fld>
            <a:endParaRPr lang="en-US" smtClean="0"/>
          </a:p>
        </p:txBody>
      </p:sp>
      <p:pic>
        <p:nvPicPr>
          <p:cNvPr id="266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048000"/>
            <a:ext cx="3714750" cy="322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053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Science</a:t>
            </a:r>
            <a:endParaRPr lang="en-US" dirty="0"/>
          </a:p>
        </p:txBody>
      </p:sp>
      <p:sp>
        <p:nvSpPr>
          <p:cNvPr id="27651" name="Content Placeholder 2"/>
          <p:cNvSpPr>
            <a:spLocks noGrp="1"/>
          </p:cNvSpPr>
          <p:nvPr>
            <p:ph idx="1"/>
          </p:nvPr>
        </p:nvSpPr>
        <p:spPr/>
        <p:txBody>
          <a:bodyPr/>
          <a:lstStyle/>
          <a:p>
            <a:pPr eaLnBrk="1" hangingPunct="1"/>
            <a:r>
              <a:rPr lang="en-US" sz="2400" smtClean="0"/>
              <a:t>Reason and observation play a crucial role in the study of science, but they must be filtered through special revelation.</a:t>
            </a:r>
          </a:p>
        </p:txBody>
      </p:sp>
      <p:sp>
        <p:nvSpPr>
          <p:cNvPr id="27652"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7C0DE38F-6DFD-46B0-B951-97B605CBBC88}" type="slidenum">
              <a:rPr lang="en-US" smtClean="0"/>
              <a:pPr fontAlgn="base">
                <a:spcBef>
                  <a:spcPct val="0"/>
                </a:spcBef>
                <a:spcAft>
                  <a:spcPct val="0"/>
                </a:spcAft>
                <a:defRPr/>
              </a:pPr>
              <a:t>15</a:t>
            </a:fld>
            <a:endParaRPr lang="en-US" smtClean="0"/>
          </a:p>
        </p:txBody>
      </p:sp>
      <p:pic>
        <p:nvPicPr>
          <p:cNvPr id="3074" name="Picture 2"/>
          <p:cNvPicPr>
            <a:picLocks noChangeAspect="1" noChangeArrowheads="1"/>
          </p:cNvPicPr>
          <p:nvPr/>
        </p:nvPicPr>
        <p:blipFill>
          <a:blip r:embed="rId3" cstate="print">
            <a:extLst/>
          </a:blip>
          <a:srcRect/>
          <a:stretch>
            <a:fillRect/>
          </a:stretch>
        </p:blipFill>
        <p:spPr bwMode="auto">
          <a:xfrm>
            <a:off x="2667000" y="2925618"/>
            <a:ext cx="3359441" cy="3170382"/>
          </a:xfrm>
          <a:prstGeom prst="rect">
            <a:avLst/>
          </a:prstGeom>
          <a:noFill/>
          <a:ln>
            <a:noFill/>
          </a:ln>
          <a:effectLst>
            <a:glow rad="63500">
              <a:schemeClr val="accent1">
                <a:satMod val="175000"/>
                <a:alpha val="40000"/>
              </a:schemeClr>
            </a:glow>
            <a:outerShdw dist="35921" dir="2700000" algn="ctr" rotWithShape="0">
              <a:schemeClr val="bg2"/>
            </a:outerShdw>
            <a:softEdge rad="50800"/>
          </a:effectLst>
          <a:extLst/>
        </p:spPr>
      </p:pic>
    </p:spTree>
    <p:extLst>
      <p:ext uri="{BB962C8B-B14F-4D97-AF65-F5344CB8AC3E}">
        <p14:creationId xmlns:p14="http://schemas.microsoft.com/office/powerpoint/2010/main" val="2138959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P</a:t>
            </a:r>
            <a:r>
              <a:rPr lang="en-US" dirty="0" smtClean="0"/>
              <a:t>hilosophy</a:t>
            </a:r>
            <a:endParaRPr lang="en-US" dirty="0"/>
          </a:p>
        </p:txBody>
      </p:sp>
      <p:sp>
        <p:nvSpPr>
          <p:cNvPr id="28675" name="Content Placeholder 2"/>
          <p:cNvSpPr>
            <a:spLocks noGrp="1"/>
          </p:cNvSpPr>
          <p:nvPr>
            <p:ph idx="1"/>
          </p:nvPr>
        </p:nvSpPr>
        <p:spPr/>
        <p:txBody>
          <a:bodyPr/>
          <a:lstStyle/>
          <a:p>
            <a:pPr eaLnBrk="1" hangingPunct="1"/>
            <a:r>
              <a:rPr lang="en-US" sz="2400" smtClean="0"/>
              <a:t>Natural knowledge provides a glimpse of wisdom and truth, but complete and lasting wisdom can only be found in and explained by special revelation.</a:t>
            </a:r>
          </a:p>
          <a:p>
            <a:pPr eaLnBrk="1" hangingPunct="1"/>
            <a:endParaRPr lang="en-US" sz="2400" smtClean="0"/>
          </a:p>
          <a:p>
            <a:pPr eaLnBrk="1" hangingPunct="1"/>
            <a:r>
              <a:rPr lang="en-US" sz="2400" smtClean="0"/>
              <a:t>Colossians 2:8</a:t>
            </a:r>
          </a:p>
        </p:txBody>
      </p:sp>
      <p:sp>
        <p:nvSpPr>
          <p:cNvPr id="28676"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E077FF66-FA12-4ACB-8805-9836DFEC0091}" type="slidenum">
              <a:rPr lang="en-US" smtClean="0"/>
              <a:pPr fontAlgn="base">
                <a:spcBef>
                  <a:spcPct val="0"/>
                </a:spcBef>
                <a:spcAft>
                  <a:spcPct val="0"/>
                </a:spcAft>
                <a:defRPr/>
              </a:pPr>
              <a:t>16</a:t>
            </a:fld>
            <a:endParaRPr lang="en-US" smtClean="0"/>
          </a:p>
        </p:txBody>
      </p:sp>
      <p:pic>
        <p:nvPicPr>
          <p:cNvPr id="4098" name="Picture 2"/>
          <p:cNvPicPr>
            <a:picLocks noChangeAspect="1" noChangeArrowheads="1"/>
          </p:cNvPicPr>
          <p:nvPr/>
        </p:nvPicPr>
        <p:blipFill>
          <a:blip r:embed="rId3" cstate="print">
            <a:duotone>
              <a:prstClr val="black"/>
              <a:schemeClr val="accent1">
                <a:tint val="45000"/>
                <a:satMod val="400000"/>
              </a:schemeClr>
            </a:duotone>
            <a:extLst/>
          </a:blip>
          <a:srcRect/>
          <a:stretch>
            <a:fillRect/>
          </a:stretch>
        </p:blipFill>
        <p:spPr bwMode="auto">
          <a:xfrm>
            <a:off x="4800600" y="3014518"/>
            <a:ext cx="2590800" cy="3336637"/>
          </a:xfrm>
          <a:prstGeom prst="rect">
            <a:avLst/>
          </a:prstGeom>
          <a:noFill/>
          <a:ln>
            <a:noFill/>
          </a:ln>
          <a:effectLst>
            <a:glow rad="101600">
              <a:schemeClr val="accent2">
                <a:satMod val="175000"/>
                <a:alpha val="40000"/>
              </a:schemeClr>
            </a:glow>
            <a:outerShdw dist="35921" dir="2700000" algn="ctr" rotWithShape="0">
              <a:schemeClr val="bg2"/>
            </a:outerShdw>
            <a:softEdge rad="12700"/>
          </a:effectLst>
          <a:extLst/>
        </p:spPr>
      </p:pic>
    </p:spTree>
    <p:extLst>
      <p:ext uri="{BB962C8B-B14F-4D97-AF65-F5344CB8AC3E}">
        <p14:creationId xmlns:p14="http://schemas.microsoft.com/office/powerpoint/2010/main" val="4014078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History</a:t>
            </a:r>
            <a:endParaRPr lang="en-US" dirty="0"/>
          </a:p>
        </p:txBody>
      </p:sp>
      <p:sp>
        <p:nvSpPr>
          <p:cNvPr id="29699" name="Content Placeholder 2"/>
          <p:cNvSpPr>
            <a:spLocks noGrp="1"/>
          </p:cNvSpPr>
          <p:nvPr>
            <p:ph idx="1"/>
          </p:nvPr>
        </p:nvSpPr>
        <p:spPr/>
        <p:txBody>
          <a:bodyPr/>
          <a:lstStyle/>
          <a:p>
            <a:pPr eaLnBrk="1" hangingPunct="1"/>
            <a:r>
              <a:rPr lang="en-US" sz="2400" smtClean="0"/>
              <a:t>History is linear and has a beginning and an end.  It is directed and planned by God.  Historical facts can be known through both natural knowledge and special revelation.  History also includes miraculous and supernatural events.</a:t>
            </a:r>
          </a:p>
        </p:txBody>
      </p:sp>
      <p:sp>
        <p:nvSpPr>
          <p:cNvPr id="29700"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E0C6A452-83D6-4AFA-A012-115946E5AFAF}" type="slidenum">
              <a:rPr lang="en-US" smtClean="0"/>
              <a:pPr fontAlgn="base">
                <a:spcBef>
                  <a:spcPct val="0"/>
                </a:spcBef>
                <a:spcAft>
                  <a:spcPct val="0"/>
                </a:spcAft>
                <a:defRPr/>
              </a:pPr>
              <a:t>17</a:t>
            </a:fld>
            <a:endParaRPr lang="en-US" smtClean="0"/>
          </a:p>
        </p:txBody>
      </p:sp>
      <p:pic>
        <p:nvPicPr>
          <p:cNvPr id="5122" name="Picture 2"/>
          <p:cNvPicPr>
            <a:picLocks noChangeAspect="1" noChangeArrowheads="1"/>
          </p:cNvPicPr>
          <p:nvPr/>
        </p:nvPicPr>
        <p:blipFill>
          <a:blip r:embed="rId3" cstate="print">
            <a:extLst/>
          </a:blip>
          <a:srcRect/>
          <a:stretch>
            <a:fillRect/>
          </a:stretch>
        </p:blipFill>
        <p:spPr bwMode="auto">
          <a:xfrm>
            <a:off x="2285167" y="3886200"/>
            <a:ext cx="4039433" cy="2688059"/>
          </a:xfrm>
          <a:prstGeom prst="rect">
            <a:avLst/>
          </a:prstGeom>
          <a:noFill/>
          <a:ln>
            <a:noFill/>
          </a:ln>
          <a:effectLst>
            <a:outerShdw dist="35921" dir="2700000" algn="ctr" rotWithShape="0">
              <a:schemeClr val="bg2"/>
            </a:outerShdw>
            <a:softEdge rad="127000"/>
          </a:effectLst>
          <a:extLst/>
        </p:spPr>
      </p:pic>
    </p:spTree>
    <p:extLst>
      <p:ext uri="{BB962C8B-B14F-4D97-AF65-F5344CB8AC3E}">
        <p14:creationId xmlns:p14="http://schemas.microsoft.com/office/powerpoint/2010/main" val="3440047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Art and music</a:t>
            </a:r>
            <a:endParaRPr lang="en-US" dirty="0"/>
          </a:p>
        </p:txBody>
      </p:sp>
      <p:sp>
        <p:nvSpPr>
          <p:cNvPr id="30723" name="Content Placeholder 2"/>
          <p:cNvSpPr>
            <a:spLocks noGrp="1"/>
          </p:cNvSpPr>
          <p:nvPr>
            <p:ph idx="1"/>
          </p:nvPr>
        </p:nvSpPr>
        <p:spPr/>
        <p:txBody>
          <a:bodyPr/>
          <a:lstStyle/>
          <a:p>
            <a:pPr eaLnBrk="1" hangingPunct="1"/>
            <a:r>
              <a:rPr lang="en-US" sz="2400" smtClean="0"/>
              <a:t>These gifts exist because man was made in the image of God; among God’s creatures, art and music are unique to man.</a:t>
            </a:r>
          </a:p>
        </p:txBody>
      </p:sp>
      <p:sp>
        <p:nvSpPr>
          <p:cNvPr id="30724"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1A8A594F-544E-48CA-8A91-413FC1D7853A}" type="slidenum">
              <a:rPr lang="en-US" smtClean="0"/>
              <a:pPr fontAlgn="base">
                <a:spcBef>
                  <a:spcPct val="0"/>
                </a:spcBef>
                <a:spcAft>
                  <a:spcPct val="0"/>
                </a:spcAft>
                <a:defRPr/>
              </a:pPr>
              <a:t>18</a:t>
            </a:fld>
            <a:endParaRPr lang="en-US" smtClean="0"/>
          </a:p>
        </p:txBody>
      </p:sp>
      <p:pic>
        <p:nvPicPr>
          <p:cNvPr id="6146" name="Picture 2"/>
          <p:cNvPicPr>
            <a:picLocks noChangeAspect="1" noChangeArrowheads="1"/>
          </p:cNvPicPr>
          <p:nvPr/>
        </p:nvPicPr>
        <p:blipFill>
          <a:blip r:embed="rId3" cstate="print">
            <a:extLst/>
          </a:blip>
          <a:srcRect/>
          <a:stretch>
            <a:fillRect/>
          </a:stretch>
        </p:blipFill>
        <p:spPr bwMode="auto">
          <a:xfrm>
            <a:off x="2438400" y="2359383"/>
            <a:ext cx="3810000" cy="4472609"/>
          </a:xfrm>
          <a:prstGeom prst="rect">
            <a:avLst/>
          </a:prstGeom>
          <a:noFill/>
          <a:ln>
            <a:noFill/>
          </a:ln>
          <a:effectLst>
            <a:outerShdw dist="35921" dir="2700000" algn="ctr" rotWithShape="0">
              <a:schemeClr val="bg2"/>
            </a:outerShdw>
            <a:softEdge rad="127000"/>
          </a:effectLst>
          <a:extLst/>
        </p:spPr>
      </p:pic>
    </p:spTree>
    <p:extLst>
      <p:ext uri="{BB962C8B-B14F-4D97-AF65-F5344CB8AC3E}">
        <p14:creationId xmlns:p14="http://schemas.microsoft.com/office/powerpoint/2010/main" val="3825853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9563" y="3349625"/>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fontAlgn="auto" hangingPunct="1">
              <a:spcAft>
                <a:spcPts val="0"/>
              </a:spcAft>
              <a:defRPr/>
            </a:pPr>
            <a:r>
              <a:rPr lang="en-US" dirty="0"/>
              <a:t>Sociology and politics</a:t>
            </a:r>
          </a:p>
        </p:txBody>
      </p:sp>
      <p:sp>
        <p:nvSpPr>
          <p:cNvPr id="31748" name="Content Placeholder 2"/>
          <p:cNvSpPr>
            <a:spLocks noGrp="1"/>
          </p:cNvSpPr>
          <p:nvPr>
            <p:ph idx="1"/>
          </p:nvPr>
        </p:nvSpPr>
        <p:spPr>
          <a:xfrm>
            <a:off x="533400" y="1371600"/>
            <a:ext cx="7620000" cy="5105400"/>
          </a:xfrm>
        </p:spPr>
        <p:txBody>
          <a:bodyPr/>
          <a:lstStyle/>
          <a:p>
            <a:pPr eaLnBrk="1" hangingPunct="1">
              <a:buClr>
                <a:srgbClr val="A9A57C"/>
              </a:buClr>
            </a:pPr>
            <a:r>
              <a:rPr lang="en-US" sz="2400" smtClean="0">
                <a:solidFill>
                  <a:srgbClr val="2F2B20"/>
                </a:solidFill>
              </a:rPr>
              <a:t>The origin, development, behavior, and structure of human societies and individuals are to be understood from the perspective of divinely instituted estates of marriage, government and the church.</a:t>
            </a:r>
          </a:p>
          <a:p>
            <a:pPr eaLnBrk="1" hangingPunct="1"/>
            <a:endParaRPr lang="en-US" sz="2400" smtClean="0"/>
          </a:p>
        </p:txBody>
      </p:sp>
      <p:sp>
        <p:nvSpPr>
          <p:cNvPr id="31749"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C482EB1D-297A-4D52-89A5-12BDF6F6F6C1}" type="slidenum">
              <a:rPr lang="en-US" smtClean="0"/>
              <a:pPr fontAlgn="base">
                <a:spcBef>
                  <a:spcPct val="0"/>
                </a:spcBef>
                <a:spcAft>
                  <a:spcPct val="0"/>
                </a:spcAft>
                <a:defRPr/>
              </a:pPr>
              <a:t>19</a:t>
            </a:fld>
            <a:endParaRPr lang="en-US" smtClean="0"/>
          </a:p>
        </p:txBody>
      </p:sp>
      <p:sp>
        <p:nvSpPr>
          <p:cNvPr id="6" name="TextBox 5"/>
          <p:cNvSpPr txBox="1"/>
          <p:nvPr/>
        </p:nvSpPr>
        <p:spPr>
          <a:xfrm>
            <a:off x="461010" y="3048000"/>
            <a:ext cx="3505200" cy="3564053"/>
          </a:xfrm>
          <a:prstGeom prst="rect">
            <a:avLst/>
          </a:prstGeom>
          <a:noFill/>
          <a:effectLst>
            <a:softEdge rad="317500"/>
          </a:effectLst>
        </p:spPr>
        <p:txBody>
          <a:bodyPr>
            <a:spAutoFit/>
          </a:bodyPr>
          <a:lstStyle/>
          <a:p>
            <a:pPr marL="342900" indent="-228600">
              <a:spcBef>
                <a:spcPct val="20000"/>
              </a:spcBef>
              <a:buClr>
                <a:srgbClr val="A9A57C"/>
              </a:buClr>
              <a:buFont typeface="Arial" pitchFamily="34" charset="0"/>
              <a:buChar char="•"/>
              <a:defRPr/>
            </a:pPr>
            <a:r>
              <a:rPr lang="en-US" sz="2400" dirty="0">
                <a:solidFill>
                  <a:srgbClr val="2F2B20"/>
                </a:solidFill>
                <a:cs typeface="Arial" charset="0"/>
              </a:rPr>
              <a:t>Genesis 1:28</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Genesis 2:18</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1 Corinthians 7:9</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Ephesians 5:22-33</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Romans 13:1-7</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Acts 4:19</a:t>
            </a:r>
          </a:p>
          <a:p>
            <a:pPr marL="342900" indent="-228600">
              <a:spcBef>
                <a:spcPct val="20000"/>
              </a:spcBef>
              <a:buClr>
                <a:srgbClr val="A9A57C"/>
              </a:buClr>
              <a:buFont typeface="Arial" pitchFamily="34" charset="0"/>
              <a:buChar char="•"/>
              <a:defRPr/>
            </a:pPr>
            <a:r>
              <a:rPr lang="en-US" sz="2400" dirty="0">
                <a:solidFill>
                  <a:srgbClr val="2F2B20"/>
                </a:solidFill>
                <a:cs typeface="Arial" charset="0"/>
              </a:rPr>
              <a:t>Matthew 28:18-20</a:t>
            </a:r>
          </a:p>
          <a:p>
            <a:pPr marL="342900" indent="-228600">
              <a:spcBef>
                <a:spcPct val="20000"/>
              </a:spcBef>
              <a:buClr>
                <a:srgbClr val="A9A57C"/>
              </a:buClr>
              <a:buFont typeface="Arial" pitchFamily="34" charset="0"/>
              <a:buChar char="•"/>
              <a:defRPr/>
            </a:pPr>
            <a:endParaRPr lang="en-US" sz="2400" dirty="0">
              <a:solidFill>
                <a:srgbClr val="2F2B20"/>
              </a:solidFill>
              <a:cs typeface="Arial" charset="0"/>
            </a:endParaRPr>
          </a:p>
        </p:txBody>
      </p:sp>
      <p:sp>
        <p:nvSpPr>
          <p:cNvPr id="31753" name="TextBox 13"/>
          <p:cNvSpPr txBox="1">
            <a:spLocks noChangeArrowheads="1"/>
          </p:cNvSpPr>
          <p:nvPr/>
        </p:nvSpPr>
        <p:spPr bwMode="auto">
          <a:xfrm>
            <a:off x="4316413" y="3065463"/>
            <a:ext cx="35052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Matthew 5:13</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Luke 12:13,14</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1:16</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Romans 3:20-31</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John 13:34,35</a:t>
            </a:r>
          </a:p>
          <a:p>
            <a:pPr eaLnBrk="1" fontAlgn="base" hangingPunct="1">
              <a:spcBef>
                <a:spcPct val="20000"/>
              </a:spcBef>
              <a:spcAft>
                <a:spcPct val="0"/>
              </a:spcAft>
              <a:buClr>
                <a:srgbClr val="A9A57C"/>
              </a:buClr>
              <a:buFont typeface="Arial" charset="0"/>
              <a:buChar char="•"/>
            </a:pPr>
            <a:r>
              <a:rPr lang="en-US" sz="2400">
                <a:solidFill>
                  <a:srgbClr val="2F2B20"/>
                </a:solidFill>
                <a:latin typeface="Calibri" pitchFamily="34" charset="0"/>
              </a:rPr>
              <a:t>2 Corinthians 10:5</a:t>
            </a:r>
          </a:p>
        </p:txBody>
      </p:sp>
      <p:cxnSp>
        <p:nvCxnSpPr>
          <p:cNvPr id="9" name="Straight Connector 8"/>
          <p:cNvCxnSpPr/>
          <p:nvPr/>
        </p:nvCxnSpPr>
        <p:spPr>
          <a:xfrm>
            <a:off x="914400" y="4800600"/>
            <a:ext cx="22098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5715000"/>
            <a:ext cx="2209800" cy="0"/>
          </a:xfrm>
          <a:prstGeom prst="line">
            <a:avLst/>
          </a:prstGeom>
          <a:ln w="412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10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blip>
          <a:srcRect/>
          <a:stretch>
            <a:fillRect/>
          </a:stretch>
        </p:blipFill>
        <p:spPr bwMode="auto">
          <a:xfrm>
            <a:off x="1596390" y="1371600"/>
            <a:ext cx="5126588" cy="3563836"/>
          </a:xfrm>
          <a:prstGeom prst="rect">
            <a:avLst/>
          </a:prstGeom>
          <a:noFill/>
          <a:ln>
            <a:noFill/>
          </a:ln>
          <a:effectLst>
            <a:outerShdw dist="35921" dir="2700000" algn="ctr" rotWithShape="0">
              <a:schemeClr val="bg2"/>
            </a:outerShdw>
            <a:softEdge rad="520700"/>
          </a:effectLst>
          <a:extLst/>
        </p:spPr>
      </p:pic>
      <p:sp>
        <p:nvSpPr>
          <p:cNvPr id="14340" name="Content Placeholder 2"/>
          <p:cNvSpPr>
            <a:spLocks noGrp="1"/>
          </p:cNvSpPr>
          <p:nvPr>
            <p:ph idx="1"/>
          </p:nvPr>
        </p:nvSpPr>
        <p:spPr>
          <a:xfrm>
            <a:off x="349684" y="685800"/>
            <a:ext cx="7620000" cy="5638800"/>
          </a:xfrm>
        </p:spPr>
        <p:txBody>
          <a:bodyPr/>
          <a:lstStyle/>
          <a:p>
            <a:r>
              <a:rPr lang="en-US" sz="2400" dirty="0">
                <a:solidFill>
                  <a:srgbClr val="2F2B20"/>
                </a:solidFill>
              </a:rPr>
              <a:t>What is depicted in this scene? </a:t>
            </a:r>
          </a:p>
          <a:p>
            <a:r>
              <a:rPr lang="en-US" sz="2400" dirty="0">
                <a:solidFill>
                  <a:srgbClr val="2F2B20"/>
                </a:solidFill>
              </a:rPr>
              <a:t>What is the worldly perspective on the story behind the picture?  </a:t>
            </a:r>
          </a:p>
          <a:p>
            <a:endParaRPr lang="en-US" sz="2400" dirty="0" smtClean="0">
              <a:solidFill>
                <a:srgbClr val="2F2B20"/>
              </a:solidFill>
            </a:endParaRPr>
          </a:p>
          <a:p>
            <a:endParaRPr lang="en-US" sz="2400" dirty="0">
              <a:solidFill>
                <a:srgbClr val="2F2B20"/>
              </a:solidFill>
            </a:endParaRPr>
          </a:p>
          <a:p>
            <a:endParaRPr lang="en-US" sz="2400" dirty="0" smtClean="0">
              <a:solidFill>
                <a:srgbClr val="2F2B20"/>
              </a:solidFill>
            </a:endParaRPr>
          </a:p>
          <a:p>
            <a:endParaRPr lang="en-US" sz="2400" dirty="0">
              <a:solidFill>
                <a:srgbClr val="2F2B20"/>
              </a:solidFill>
            </a:endParaRPr>
          </a:p>
          <a:p>
            <a:endParaRPr lang="en-US" sz="2400" dirty="0" smtClean="0">
              <a:solidFill>
                <a:srgbClr val="2F2B20"/>
              </a:solidFill>
            </a:endParaRPr>
          </a:p>
          <a:p>
            <a:r>
              <a:rPr lang="en-US" sz="2400" dirty="0" smtClean="0">
                <a:solidFill>
                  <a:srgbClr val="2F2B20"/>
                </a:solidFill>
              </a:rPr>
              <a:t>How </a:t>
            </a:r>
            <a:r>
              <a:rPr lang="en-US" sz="2400" dirty="0">
                <a:solidFill>
                  <a:srgbClr val="2F2B20"/>
                </a:solidFill>
              </a:rPr>
              <a:t>does the world reconcile the obvious contradiction between those who don’t accept the Biblical account of this </a:t>
            </a:r>
            <a:r>
              <a:rPr lang="en-US" sz="2400" dirty="0" smtClean="0">
                <a:solidFill>
                  <a:srgbClr val="2F2B20"/>
                </a:solidFill>
              </a:rPr>
              <a:t>depiction and those who do?  </a:t>
            </a:r>
            <a:endParaRPr lang="en-US" sz="2400" dirty="0">
              <a:solidFill>
                <a:srgbClr val="2F2B20"/>
              </a:solidFill>
            </a:endParaRPr>
          </a:p>
          <a:p>
            <a:r>
              <a:rPr lang="en-US" sz="2400" dirty="0">
                <a:solidFill>
                  <a:srgbClr val="2F2B20"/>
                </a:solidFill>
              </a:rPr>
              <a:t>What does the acceptance or rejection of this account say about attitudes toward the Bible?</a:t>
            </a:r>
            <a:endParaRPr lang="en-US" sz="2400" dirty="0"/>
          </a:p>
          <a:p>
            <a:pPr marL="114300" indent="0" algn="ctr" eaLnBrk="1" hangingPunct="1">
              <a:buFont typeface="Arial" charset="0"/>
              <a:buNone/>
            </a:pPr>
            <a:endParaRPr lang="en-US" sz="3200" i="1" dirty="0" smtClean="0"/>
          </a:p>
        </p:txBody>
      </p:sp>
      <p:sp>
        <p:nvSpPr>
          <p:cNvPr id="14341"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18078E30-0F3E-4E9E-97E5-C826A44DAC95}"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264635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40">
                                            <p:txEl>
                                              <p:pRg st="1" end="1"/>
                                            </p:txEl>
                                          </p:spTgt>
                                        </p:tgtEl>
                                        <p:attrNameLst>
                                          <p:attrName>style.visibility</p:attrName>
                                        </p:attrNameLst>
                                      </p:cBhvr>
                                      <p:to>
                                        <p:strVal val="visible"/>
                                      </p:to>
                                    </p:set>
                                    <p:anim calcmode="lin" valueType="num">
                                      <p:cBhvr additive="base">
                                        <p:cTn id="13" dur="500" fill="hold"/>
                                        <p:tgtEl>
                                          <p:spTgt spid="143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0">
                                            <p:txEl>
                                              <p:pRg st="7" end="7"/>
                                            </p:txEl>
                                          </p:spTgt>
                                        </p:tgtEl>
                                        <p:attrNameLst>
                                          <p:attrName>style.visibility</p:attrName>
                                        </p:attrNameLst>
                                      </p:cBhvr>
                                      <p:to>
                                        <p:strVal val="visible"/>
                                      </p:to>
                                    </p:set>
                                    <p:anim calcmode="lin" valueType="num">
                                      <p:cBhvr additive="base">
                                        <p:cTn id="19" dur="500" fill="hold"/>
                                        <p:tgtEl>
                                          <p:spTgt spid="14340">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4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40">
                                            <p:txEl>
                                              <p:pRg st="8" end="8"/>
                                            </p:txEl>
                                          </p:spTgt>
                                        </p:tgtEl>
                                        <p:attrNameLst>
                                          <p:attrName>style.visibility</p:attrName>
                                        </p:attrNameLst>
                                      </p:cBhvr>
                                      <p:to>
                                        <p:strVal val="visible"/>
                                      </p:to>
                                    </p:set>
                                    <p:anim calcmode="lin" valueType="num">
                                      <p:cBhvr additive="base">
                                        <p:cTn id="25" dur="500" fill="hold"/>
                                        <p:tgtEl>
                                          <p:spTgt spid="14340">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4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t>Selected study questions for chapter 2</a:t>
            </a:r>
            <a:endParaRPr lang="en-US" sz="3600" dirty="0"/>
          </a:p>
        </p:txBody>
      </p:sp>
      <p:sp>
        <p:nvSpPr>
          <p:cNvPr id="32771" name="Content Placeholder 2"/>
          <p:cNvSpPr>
            <a:spLocks noGrp="1"/>
          </p:cNvSpPr>
          <p:nvPr>
            <p:ph idx="1"/>
          </p:nvPr>
        </p:nvSpPr>
        <p:spPr/>
        <p:txBody>
          <a:bodyPr/>
          <a:lstStyle/>
          <a:p>
            <a:pPr marL="571500" indent="-457200" eaLnBrk="1" hangingPunct="1">
              <a:buFont typeface="Cambria" pitchFamily="18" charset="0"/>
              <a:buAutoNum type="arabicPeriod" startAt="7"/>
            </a:pPr>
            <a:r>
              <a:rPr lang="en-US" sz="2400" smtClean="0"/>
              <a:t>Psalm 19 speaks to both natural knowledge and special revelation.   Which verses speak to each one?  Which—natural knowledge or special knowledge as revealed by God’s Word—is superior?</a:t>
            </a:r>
          </a:p>
        </p:txBody>
      </p:sp>
      <p:sp>
        <p:nvSpPr>
          <p:cNvPr id="32772"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076ABF2-4F43-4011-B78A-B5625FF39C6B}" type="slidenum">
              <a:rPr lang="en-US" smtClean="0"/>
              <a:pPr fontAlgn="base">
                <a:spcBef>
                  <a:spcPct val="0"/>
                </a:spcBef>
                <a:spcAft>
                  <a:spcPct val="0"/>
                </a:spcAft>
                <a:defRPr/>
              </a:pPr>
              <a:t>20</a:t>
            </a:fld>
            <a:endParaRPr lang="en-US" smtClean="0"/>
          </a:p>
        </p:txBody>
      </p:sp>
    </p:spTree>
    <p:extLst>
      <p:ext uri="{BB962C8B-B14F-4D97-AF65-F5344CB8AC3E}">
        <p14:creationId xmlns:p14="http://schemas.microsoft.com/office/powerpoint/2010/main" val="9579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t>Selected study questions for chapter 2</a:t>
            </a:r>
            <a:endParaRPr lang="en-US" sz="3600" dirty="0"/>
          </a:p>
        </p:txBody>
      </p:sp>
      <p:sp>
        <p:nvSpPr>
          <p:cNvPr id="3" name="Content Placeholder 2"/>
          <p:cNvSpPr>
            <a:spLocks noGrp="1"/>
          </p:cNvSpPr>
          <p:nvPr>
            <p:ph idx="1"/>
          </p:nvPr>
        </p:nvSpPr>
        <p:spPr/>
        <p:txBody>
          <a:bodyPr rtlCol="0">
            <a:normAutofit fontScale="92500"/>
          </a:bodyPr>
          <a:lstStyle/>
          <a:p>
            <a:pPr marL="571500" indent="-457200" eaLnBrk="1" fontAlgn="auto" hangingPunct="1">
              <a:spcAft>
                <a:spcPts val="0"/>
              </a:spcAft>
              <a:buFont typeface="+mj-lt"/>
              <a:buAutoNum type="arabicPeriod" startAt="4"/>
              <a:defRPr/>
            </a:pPr>
            <a:r>
              <a:rPr lang="en-US" sz="2600" dirty="0" smtClean="0"/>
              <a:t>What is meant by the </a:t>
            </a:r>
            <a:r>
              <a:rPr lang="en-US" sz="2600" i="1" dirty="0" smtClean="0"/>
              <a:t>magisterial</a:t>
            </a:r>
            <a:r>
              <a:rPr lang="en-US" sz="2600" dirty="0" smtClean="0"/>
              <a:t> and </a:t>
            </a:r>
            <a:r>
              <a:rPr lang="en-US" sz="2600" i="1" dirty="0" smtClean="0"/>
              <a:t>ministerial </a:t>
            </a:r>
            <a:r>
              <a:rPr lang="en-US" sz="2600" dirty="0" smtClean="0"/>
              <a:t>use of reason?  What is the correct use of reason when it comes to knowledge about God and why?</a:t>
            </a:r>
          </a:p>
          <a:p>
            <a:pPr marL="571500" indent="-457200" eaLnBrk="1" fontAlgn="auto" hangingPunct="1">
              <a:spcAft>
                <a:spcPts val="0"/>
              </a:spcAft>
              <a:buFont typeface="Arial" pitchFamily="34" charset="0"/>
              <a:buChar char="•"/>
              <a:defRPr/>
            </a:pPr>
            <a:r>
              <a:rPr lang="en-US" sz="2400" dirty="0"/>
              <a:t>m</a:t>
            </a:r>
            <a:r>
              <a:rPr lang="en-US" sz="2400" dirty="0" smtClean="0"/>
              <a:t>agisterial – authoritative (</a:t>
            </a:r>
            <a:r>
              <a:rPr lang="en-US" sz="2400" dirty="0" err="1" smtClean="0"/>
              <a:t>fr.</a:t>
            </a:r>
            <a:r>
              <a:rPr lang="en-US" sz="2400" dirty="0" smtClean="0"/>
              <a:t> L. </a:t>
            </a:r>
            <a:r>
              <a:rPr lang="en-US" sz="2400" i="1" dirty="0" smtClean="0"/>
              <a:t>magister</a:t>
            </a:r>
            <a:r>
              <a:rPr lang="en-US" sz="2400" dirty="0" smtClean="0"/>
              <a:t> meaning “lord”)</a:t>
            </a:r>
            <a:endParaRPr lang="en-US" sz="2400" dirty="0"/>
          </a:p>
          <a:p>
            <a:pPr marL="571500" indent="-457200" eaLnBrk="1" fontAlgn="auto" hangingPunct="1">
              <a:spcAft>
                <a:spcPts val="0"/>
              </a:spcAft>
              <a:buFont typeface="Arial" pitchFamily="34" charset="0"/>
              <a:buChar char="•"/>
              <a:defRPr/>
            </a:pPr>
            <a:r>
              <a:rPr lang="en-US" sz="2400" dirty="0"/>
              <a:t>m</a:t>
            </a:r>
            <a:r>
              <a:rPr lang="en-US" sz="2400" dirty="0" smtClean="0"/>
              <a:t>inisterial – acting or serving as an agent (</a:t>
            </a:r>
            <a:r>
              <a:rPr lang="en-US" sz="2400" dirty="0" err="1" smtClean="0"/>
              <a:t>fr.</a:t>
            </a:r>
            <a:r>
              <a:rPr lang="en-US" sz="2400" dirty="0" smtClean="0"/>
              <a:t> L. </a:t>
            </a:r>
            <a:r>
              <a:rPr lang="en-US" sz="2400" i="1" dirty="0" smtClean="0"/>
              <a:t>minister</a:t>
            </a:r>
            <a:r>
              <a:rPr lang="en-US" sz="2400" dirty="0" smtClean="0"/>
              <a:t> meaning “servant”)</a:t>
            </a:r>
          </a:p>
          <a:p>
            <a:pPr marL="571500" indent="-457200" eaLnBrk="1" fontAlgn="auto" hangingPunct="1">
              <a:spcAft>
                <a:spcPts val="0"/>
              </a:spcAft>
              <a:buFont typeface="Arial" pitchFamily="34" charset="0"/>
              <a:buChar char="•"/>
              <a:defRPr/>
            </a:pPr>
            <a:endParaRPr lang="en-US" sz="1100" dirty="0"/>
          </a:p>
          <a:p>
            <a:pPr marL="114300" indent="0" eaLnBrk="1" fontAlgn="auto" hangingPunct="1">
              <a:spcAft>
                <a:spcPts val="0"/>
              </a:spcAft>
              <a:buFont typeface="Arial" pitchFamily="34" charset="0"/>
              <a:buNone/>
              <a:defRPr/>
            </a:pPr>
            <a:r>
              <a:rPr lang="en-US" sz="2400" dirty="0" smtClean="0"/>
              <a:t>Reason is to be a servant of God’s Word.  It cannot serve as a source for doctrine or as a judge over the teachings of the Bible.  Reason can be used to study God’s Word, think about it, treasure it, share it with others, and arrange the scripture in an orderly way to present them to others (God So Loved the World: A Study of Christian Doctrine, Lange, NPH, pp. 14-15)</a:t>
            </a:r>
            <a:endParaRPr lang="en-US" sz="2400" dirty="0"/>
          </a:p>
        </p:txBody>
      </p:sp>
      <p:sp>
        <p:nvSpPr>
          <p:cNvPr id="33796"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915FA59B-6E85-445A-A862-72F70815EF59}" type="slidenum">
              <a:rPr lang="en-US" smtClean="0"/>
              <a:pPr fontAlgn="base">
                <a:spcBef>
                  <a:spcPct val="0"/>
                </a:spcBef>
                <a:spcAft>
                  <a:spcPct val="0"/>
                </a:spcAft>
                <a:defRPr/>
              </a:pPr>
              <a:t>21</a:t>
            </a:fld>
            <a:endParaRPr lang="en-US" smtClean="0"/>
          </a:p>
        </p:txBody>
      </p:sp>
    </p:spTree>
    <p:extLst>
      <p:ext uri="{BB962C8B-B14F-4D97-AF65-F5344CB8AC3E}">
        <p14:creationId xmlns:p14="http://schemas.microsoft.com/office/powerpoint/2010/main" val="2966219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t>Selected study questions for chapter 2</a:t>
            </a:r>
            <a:endParaRPr lang="en-US" sz="3600" dirty="0"/>
          </a:p>
        </p:txBody>
      </p:sp>
      <p:sp>
        <p:nvSpPr>
          <p:cNvPr id="34819" name="Content Placeholder 2"/>
          <p:cNvSpPr>
            <a:spLocks noGrp="1"/>
          </p:cNvSpPr>
          <p:nvPr>
            <p:ph idx="1"/>
          </p:nvPr>
        </p:nvSpPr>
        <p:spPr/>
        <p:txBody>
          <a:bodyPr/>
          <a:lstStyle/>
          <a:p>
            <a:pPr marL="571500" indent="-457200" eaLnBrk="1" hangingPunct="1">
              <a:buFont typeface="Cambria" pitchFamily="18" charset="0"/>
              <a:buAutoNum type="arabicPeriod" startAt="5"/>
            </a:pPr>
            <a:r>
              <a:rPr lang="en-US" sz="2400" smtClean="0"/>
              <a:t>What might be the difference between a confessional Lutheran understanding of inerrancy and a nondenominational, “Bible believing” church’s understanding of inerrancy?</a:t>
            </a:r>
          </a:p>
        </p:txBody>
      </p:sp>
      <p:sp>
        <p:nvSpPr>
          <p:cNvPr id="34820"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52F9164-FD06-417E-B50A-063D8203D109}" type="slidenum">
              <a:rPr lang="en-US" smtClean="0"/>
              <a:pPr fontAlgn="base">
                <a:spcBef>
                  <a:spcPct val="0"/>
                </a:spcBef>
                <a:spcAft>
                  <a:spcPct val="0"/>
                </a:spcAft>
                <a:defRPr/>
              </a:pPr>
              <a:t>22</a:t>
            </a:fld>
            <a:endParaRPr lang="en-US" smtClean="0"/>
          </a:p>
        </p:txBody>
      </p:sp>
    </p:spTree>
    <p:extLst>
      <p:ext uri="{BB962C8B-B14F-4D97-AF65-F5344CB8AC3E}">
        <p14:creationId xmlns:p14="http://schemas.microsoft.com/office/powerpoint/2010/main" val="39075270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t>Selected study questions for chapter 2</a:t>
            </a:r>
            <a:endParaRPr lang="en-US" sz="3600" dirty="0"/>
          </a:p>
        </p:txBody>
      </p:sp>
      <p:sp>
        <p:nvSpPr>
          <p:cNvPr id="35843" name="Content Placeholder 2"/>
          <p:cNvSpPr>
            <a:spLocks noGrp="1"/>
          </p:cNvSpPr>
          <p:nvPr>
            <p:ph idx="1"/>
          </p:nvPr>
        </p:nvSpPr>
        <p:spPr/>
        <p:txBody>
          <a:bodyPr/>
          <a:lstStyle/>
          <a:p>
            <a:pPr marL="571500" indent="-457200" eaLnBrk="1" hangingPunct="1">
              <a:buFont typeface="Cambria" pitchFamily="18" charset="0"/>
              <a:buAutoNum type="arabicPeriod" startAt="6"/>
            </a:pPr>
            <a:r>
              <a:rPr lang="en-US" sz="2400" smtClean="0"/>
              <a:t>What is the difference between saying that the Bible </a:t>
            </a:r>
            <a:r>
              <a:rPr lang="en-US" sz="2400" i="1" smtClean="0"/>
              <a:t>is</a:t>
            </a:r>
            <a:r>
              <a:rPr lang="en-US" sz="2400" smtClean="0"/>
              <a:t> the Word of God and the Bible </a:t>
            </a:r>
            <a:r>
              <a:rPr lang="en-US" sz="2400" i="1" smtClean="0"/>
              <a:t>contains </a:t>
            </a:r>
            <a:r>
              <a:rPr lang="en-US" sz="2400" smtClean="0"/>
              <a:t>the Word of God?  What are the consequences if the Bible merely contains the Word of God?  Give examples.</a:t>
            </a:r>
          </a:p>
        </p:txBody>
      </p:sp>
      <p:sp>
        <p:nvSpPr>
          <p:cNvPr id="35844"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7FD941AE-7D56-4684-AAA5-88D3EF0D3FC9}"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1139642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600" dirty="0" smtClean="0"/>
              <a:t>Selected study questions for chapter 2</a:t>
            </a:r>
            <a:endParaRPr lang="en-US" sz="3600" dirty="0"/>
          </a:p>
        </p:txBody>
      </p:sp>
      <p:sp>
        <p:nvSpPr>
          <p:cNvPr id="36867" name="Content Placeholder 2"/>
          <p:cNvSpPr>
            <a:spLocks noGrp="1"/>
          </p:cNvSpPr>
          <p:nvPr>
            <p:ph idx="1"/>
          </p:nvPr>
        </p:nvSpPr>
        <p:spPr/>
        <p:txBody>
          <a:bodyPr/>
          <a:lstStyle/>
          <a:p>
            <a:pPr marL="571500" indent="-457200" eaLnBrk="1" hangingPunct="1">
              <a:buFont typeface="Cambria" pitchFamily="18" charset="0"/>
              <a:buAutoNum type="arabicPeriod" startAt="10"/>
            </a:pPr>
            <a:r>
              <a:rPr lang="en-US" sz="2400" smtClean="0"/>
              <a:t>What distinctions can be made between God and the universe (creation)?  Between man and the rest of creation?  Between man and God?  How is it that the Christian worldview (that man is to rule over the earth) actually leads to the best care and use of the earth?</a:t>
            </a:r>
          </a:p>
        </p:txBody>
      </p:sp>
      <p:sp>
        <p:nvSpPr>
          <p:cNvPr id="36868"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7ADCAABE-F8F6-4399-8FF1-295E469FAA57}" type="slidenum">
              <a:rPr lang="en-US" smtClean="0"/>
              <a:pPr fontAlgn="base">
                <a:spcBef>
                  <a:spcPct val="0"/>
                </a:spcBef>
                <a:spcAft>
                  <a:spcPct val="0"/>
                </a:spcAft>
                <a:defRPr/>
              </a:pPr>
              <a:t>24</a:t>
            </a:fld>
            <a:endParaRPr lang="en-US" smtClean="0"/>
          </a:p>
        </p:txBody>
      </p:sp>
      <p:sp>
        <p:nvSpPr>
          <p:cNvPr id="5" name="TextBox 4"/>
          <p:cNvSpPr txBox="1"/>
          <p:nvPr/>
        </p:nvSpPr>
        <p:spPr>
          <a:xfrm>
            <a:off x="3965575" y="6086475"/>
            <a:ext cx="4187825" cy="368300"/>
          </a:xfrm>
          <a:prstGeom prst="rect">
            <a:avLst/>
          </a:prstGeom>
          <a:noFill/>
        </p:spPr>
        <p:txBody>
          <a:bodyPr>
            <a:spAutoFit/>
          </a:bodyPr>
          <a:lstStyle/>
          <a:p>
            <a:pPr>
              <a:defRPr/>
            </a:pPr>
            <a:r>
              <a:rPr lang="en-US" b="1" dirty="0">
                <a:solidFill>
                  <a:srgbClr val="9CBEBD">
                    <a:lumMod val="50000"/>
                  </a:srgbClr>
                </a:solidFill>
                <a:cs typeface="Arial" charset="0"/>
              </a:rPr>
              <a:t>End of lesson 2.  </a:t>
            </a:r>
            <a:r>
              <a:rPr lang="en-US" dirty="0">
                <a:solidFill>
                  <a:srgbClr val="2F2B20"/>
                </a:solidFill>
                <a:cs typeface="Arial" charset="0"/>
              </a:rPr>
              <a:t>Next time: </a:t>
            </a:r>
            <a:r>
              <a:rPr lang="en-US" dirty="0">
                <a:solidFill>
                  <a:srgbClr val="2F2B20"/>
                </a:solidFill>
                <a:latin typeface="Cambria" pitchFamily="18" charset="0"/>
                <a:cs typeface="Arial" charset="0"/>
              </a:rPr>
              <a:t>Modernism</a:t>
            </a:r>
            <a:endParaRPr lang="en-US" dirty="0">
              <a:solidFill>
                <a:srgbClr val="2F2B20"/>
              </a:solidFill>
              <a:cs typeface="Arial" charset="0"/>
            </a:endParaRPr>
          </a:p>
        </p:txBody>
      </p:sp>
    </p:spTree>
    <p:extLst>
      <p:ext uri="{BB962C8B-B14F-4D97-AF65-F5344CB8AC3E}">
        <p14:creationId xmlns:p14="http://schemas.microsoft.com/office/powerpoint/2010/main" val="215045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1</a:t>
            </a:r>
            <a:endParaRPr lang="en-US" dirty="0"/>
          </a:p>
        </p:txBody>
      </p:sp>
      <p:sp>
        <p:nvSpPr>
          <p:cNvPr id="3" name="Content Placeholder 2"/>
          <p:cNvSpPr>
            <a:spLocks noGrp="1"/>
          </p:cNvSpPr>
          <p:nvPr>
            <p:ph idx="1"/>
          </p:nvPr>
        </p:nvSpPr>
        <p:spPr/>
        <p:txBody>
          <a:bodyPr rtlCol="0">
            <a:normAutofit/>
          </a:bodyPr>
          <a:lstStyle/>
          <a:p>
            <a:pPr marL="114300" indent="0" eaLnBrk="1" fontAlgn="auto" hangingPunct="1">
              <a:spcAft>
                <a:spcPts val="0"/>
              </a:spcAft>
              <a:buNone/>
              <a:defRPr/>
            </a:pPr>
            <a:r>
              <a:rPr lang="en-US" sz="2400" dirty="0" smtClean="0">
                <a:solidFill>
                  <a:srgbClr val="C00000"/>
                </a:solidFill>
              </a:rPr>
              <a:t>How does the Christian worldview explain the *</a:t>
            </a:r>
            <a:r>
              <a:rPr lang="en-US" sz="2400" i="1" dirty="0" smtClean="0">
                <a:solidFill>
                  <a:srgbClr val="C00000"/>
                </a:solidFill>
              </a:rPr>
              <a:t>Prime Reality</a:t>
            </a:r>
            <a:r>
              <a:rPr lang="en-US" sz="2400" dirty="0" smtClean="0">
                <a:solidFill>
                  <a:srgbClr val="C00000"/>
                </a:solidFill>
              </a:rPr>
              <a:t>?</a:t>
            </a:r>
          </a:p>
          <a:p>
            <a:pPr marL="114300" indent="0" eaLnBrk="1" fontAlgn="auto" hangingPunct="1">
              <a:spcAft>
                <a:spcPts val="0"/>
              </a:spcAft>
              <a:buNone/>
              <a:defRPr/>
            </a:pPr>
            <a:r>
              <a:rPr lang="en-US" dirty="0" smtClean="0"/>
              <a:t>*that which has always existed and explains all other things</a:t>
            </a:r>
          </a:p>
          <a:p>
            <a:pPr eaLnBrk="1" fontAlgn="auto" hangingPunct="1">
              <a:spcAft>
                <a:spcPts val="0"/>
              </a:spcAft>
              <a:buFont typeface="Arial" pitchFamily="34" charset="0"/>
              <a:buChar char="•"/>
              <a:defRPr/>
            </a:pPr>
            <a:r>
              <a:rPr lang="en-US" sz="2400" dirty="0" smtClean="0"/>
              <a:t>Answer (pp. 15-16): </a:t>
            </a:r>
            <a:r>
              <a:rPr lang="en-US" sz="2400" b="1" dirty="0" smtClean="0"/>
              <a:t>The Christian God.</a:t>
            </a:r>
          </a:p>
          <a:p>
            <a:pPr eaLnBrk="1" fontAlgn="auto" hangingPunct="1">
              <a:spcAft>
                <a:spcPts val="0"/>
              </a:spcAft>
              <a:buFont typeface="Arial" pitchFamily="34" charset="0"/>
              <a:buChar char="•"/>
              <a:defRPr/>
            </a:pPr>
            <a:endParaRPr lang="en-US" sz="2400" b="1" dirty="0"/>
          </a:p>
          <a:p>
            <a:pPr eaLnBrk="1" fontAlgn="auto" hangingPunct="1">
              <a:spcAft>
                <a:spcPts val="0"/>
              </a:spcAft>
              <a:buFont typeface="Arial" pitchFamily="34" charset="0"/>
              <a:buChar char="•"/>
              <a:defRPr/>
            </a:pPr>
            <a:r>
              <a:rPr lang="en-US" sz="2400" dirty="0" smtClean="0"/>
              <a:t>[T]here is one divine essence which is called and is God: eternal, incorporeal, invisible, of immeasurable power, wisdom and goodness, the creator and preserver of all things, visible and invisible.  Yet, there are three persons, coeternal and of the same essence and power: the Father, the Son, and the Holy Spirit (Augsburg Confession, Article 1:2,3).</a:t>
            </a:r>
            <a:endParaRPr lang="en-US" sz="2400" dirty="0"/>
          </a:p>
        </p:txBody>
      </p:sp>
      <p:sp>
        <p:nvSpPr>
          <p:cNvPr id="15364"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C6F7E5DF-FB66-4630-8A60-60E4ABA6BF1E}"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2117346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2</a:t>
            </a:r>
            <a:endParaRPr lang="en-US" dirty="0"/>
          </a:p>
        </p:txBody>
      </p:sp>
      <p:sp>
        <p:nvSpPr>
          <p:cNvPr id="3" name="Content Placeholder 2"/>
          <p:cNvSpPr>
            <a:spLocks noGrp="1"/>
          </p:cNvSpPr>
          <p:nvPr>
            <p:ph idx="1"/>
          </p:nvPr>
        </p:nvSpPr>
        <p:spPr/>
        <p:txBody>
          <a:bodyPr/>
          <a:lstStyle/>
          <a:p>
            <a:pPr marL="114300" indent="0" eaLnBrk="1" hangingPunct="1">
              <a:buNone/>
            </a:pPr>
            <a:r>
              <a:rPr lang="en-US" sz="2400" dirty="0" smtClean="0">
                <a:solidFill>
                  <a:srgbClr val="C00000"/>
                </a:solidFill>
              </a:rPr>
              <a:t>How does the Christian worldview understand the source of knowledge and truth?  How does it claim to know truth and right from wrong?</a:t>
            </a:r>
          </a:p>
          <a:p>
            <a:pPr eaLnBrk="1" hangingPunct="1"/>
            <a:r>
              <a:rPr lang="en-US" sz="2400" dirty="0" smtClean="0"/>
              <a:t>Answer (pp. 16-17): The Christian, biblical worldview recognizes two sources for obtaining knowledge: </a:t>
            </a:r>
            <a:r>
              <a:rPr lang="en-US" sz="2400" b="1" dirty="0" smtClean="0"/>
              <a:t>natural knowledge </a:t>
            </a:r>
            <a:r>
              <a:rPr lang="en-US" sz="2400" dirty="0" smtClean="0"/>
              <a:t>and </a:t>
            </a:r>
            <a:r>
              <a:rPr lang="en-US" sz="2400" b="1" dirty="0" smtClean="0"/>
              <a:t>special revelation (the Bible, Holy Scriptures)</a:t>
            </a:r>
            <a:r>
              <a:rPr lang="en-US" sz="2400" dirty="0" smtClean="0"/>
              <a:t>, with the latter having higher authority.</a:t>
            </a:r>
          </a:p>
          <a:p>
            <a:pPr eaLnBrk="1" hangingPunct="1"/>
            <a:endParaRPr lang="en-US" sz="2400" dirty="0" smtClean="0"/>
          </a:p>
        </p:txBody>
      </p:sp>
      <p:sp>
        <p:nvSpPr>
          <p:cNvPr id="16388"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570B4274-0912-4D81-BCC2-F19EB80946AC}"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3346152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rgbClr val="FF0000"/>
                </a:solidFill>
              </a:rPr>
              <a:t>Natural </a:t>
            </a:r>
            <a:r>
              <a:rPr lang="en-US" dirty="0" smtClean="0">
                <a:solidFill>
                  <a:srgbClr val="FF0000"/>
                </a:solidFill>
              </a:rPr>
              <a:t>knowledge</a:t>
            </a:r>
            <a:endParaRPr lang="en-US" dirty="0">
              <a:solidFill>
                <a:srgbClr val="FF0000"/>
              </a:solidFill>
            </a:endParaRP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sz="2800" dirty="0" smtClean="0"/>
              <a:t>Psalm 19:1-4 </a:t>
            </a:r>
          </a:p>
          <a:p>
            <a:pPr eaLnBrk="1" fontAlgn="auto" hangingPunct="1">
              <a:spcAft>
                <a:spcPts val="0"/>
              </a:spcAft>
              <a:buFont typeface="Arial" pitchFamily="34" charset="0"/>
              <a:buChar char="•"/>
              <a:defRPr/>
            </a:pPr>
            <a:r>
              <a:rPr lang="en-US" sz="2800" dirty="0" smtClean="0"/>
              <a:t>Job 12:7-9 </a:t>
            </a:r>
          </a:p>
          <a:p>
            <a:pPr eaLnBrk="1" fontAlgn="auto" hangingPunct="1">
              <a:spcAft>
                <a:spcPts val="0"/>
              </a:spcAft>
              <a:buFont typeface="Arial" pitchFamily="34" charset="0"/>
              <a:buChar char="•"/>
              <a:defRPr/>
            </a:pPr>
            <a:r>
              <a:rPr lang="en-US" sz="2800" dirty="0" smtClean="0"/>
              <a:t>Romans </a:t>
            </a:r>
            <a:r>
              <a:rPr lang="en-US" sz="2800" dirty="0"/>
              <a:t>1:18-32 </a:t>
            </a:r>
            <a:endParaRPr lang="en-US" sz="2800" dirty="0" smtClean="0"/>
          </a:p>
          <a:p>
            <a:pPr eaLnBrk="1" fontAlgn="auto" hangingPunct="1">
              <a:spcAft>
                <a:spcPts val="0"/>
              </a:spcAft>
              <a:buFont typeface="Arial" pitchFamily="34" charset="0"/>
              <a:buChar char="•"/>
              <a:defRPr/>
            </a:pPr>
            <a:r>
              <a:rPr lang="en-US" sz="2800" dirty="0" smtClean="0"/>
              <a:t>Romans 2:14-16</a:t>
            </a:r>
          </a:p>
          <a:p>
            <a:pPr eaLnBrk="1" fontAlgn="auto" hangingPunct="1">
              <a:spcAft>
                <a:spcPts val="0"/>
              </a:spcAft>
              <a:buFont typeface="Arial" pitchFamily="34" charset="0"/>
              <a:buChar char="•"/>
              <a:defRPr/>
            </a:pPr>
            <a:endParaRPr lang="en-US" sz="2800" dirty="0" smtClean="0"/>
          </a:p>
          <a:p>
            <a:pPr eaLnBrk="1" fontAlgn="auto" hangingPunct="1">
              <a:spcAft>
                <a:spcPts val="0"/>
              </a:spcAft>
              <a:buFont typeface="Arial" pitchFamily="34" charset="0"/>
              <a:buChar char="•"/>
              <a:defRPr/>
            </a:pPr>
            <a:r>
              <a:rPr lang="en-US" sz="2800" dirty="0" smtClean="0"/>
              <a:t>By use of his reason and senses, by observing creation and making use of his mind, … heart and conscience, man can know …</a:t>
            </a:r>
          </a:p>
          <a:p>
            <a:pPr eaLnBrk="1" fontAlgn="auto" hangingPunct="1">
              <a:spcAft>
                <a:spcPts val="0"/>
              </a:spcAft>
              <a:buFont typeface="Arial" pitchFamily="34" charset="0"/>
              <a:buChar char="•"/>
              <a:defRPr/>
            </a:pPr>
            <a:r>
              <a:rPr lang="en-US" sz="2800" dirty="0" smtClean="0"/>
              <a:t>Since man is finite and sinful, his knowledge is limited and distorted, especially in the knowledge associated with God and salvation.</a:t>
            </a:r>
            <a:r>
              <a:rPr lang="en-US" sz="2800" dirty="0"/>
              <a:t/>
            </a:r>
            <a:br>
              <a:rPr lang="en-US" sz="2800" dirty="0"/>
            </a:br>
            <a:endParaRPr lang="en-US" sz="2800" dirty="0"/>
          </a:p>
        </p:txBody>
      </p:sp>
      <p:sp>
        <p:nvSpPr>
          <p:cNvPr id="17412"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748C281-8012-4BCB-88F4-2368FBF82003}"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3087139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dirty="0" smtClean="0"/>
              <a:t/>
            </a:r>
            <a:br>
              <a:rPr lang="en-US" sz="4000" dirty="0" smtClean="0"/>
            </a:br>
            <a:r>
              <a:rPr lang="en-US" sz="4000" dirty="0" smtClean="0">
                <a:solidFill>
                  <a:srgbClr val="FF0000"/>
                </a:solidFill>
              </a:rPr>
              <a:t>Special Revelation (Holy </a:t>
            </a:r>
            <a:r>
              <a:rPr lang="en-US" sz="4000" dirty="0">
                <a:solidFill>
                  <a:srgbClr val="FF0000"/>
                </a:solidFill>
              </a:rPr>
              <a:t>Scriptures</a:t>
            </a:r>
            <a:r>
              <a:rPr lang="en-US" sz="4000" dirty="0" smtClean="0">
                <a:solidFill>
                  <a:srgbClr val="FF0000"/>
                </a:solidFill>
              </a:rPr>
              <a:t>)</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18435" name="Content Placeholder 2"/>
          <p:cNvSpPr>
            <a:spLocks noGrp="1"/>
          </p:cNvSpPr>
          <p:nvPr>
            <p:ph sz="half" idx="1"/>
          </p:nvPr>
        </p:nvSpPr>
        <p:spPr>
          <a:xfrm>
            <a:off x="457200" y="1536700"/>
            <a:ext cx="3657600" cy="4589463"/>
          </a:xfrm>
        </p:spPr>
        <p:txBody>
          <a:bodyPr/>
          <a:lstStyle/>
          <a:p>
            <a:pPr eaLnBrk="1" hangingPunct="1"/>
            <a:r>
              <a:rPr lang="en-US" smtClean="0"/>
              <a:t>Romans 15:4 and 16:25-26</a:t>
            </a:r>
          </a:p>
          <a:p>
            <a:pPr eaLnBrk="1" hangingPunct="1"/>
            <a:r>
              <a:rPr lang="en-US" smtClean="0"/>
              <a:t>2 Timothy 3:15</a:t>
            </a:r>
          </a:p>
          <a:p>
            <a:pPr eaLnBrk="1" hangingPunct="1"/>
            <a:r>
              <a:rPr lang="en-US" smtClean="0"/>
              <a:t>Luke 24:25-27</a:t>
            </a:r>
          </a:p>
          <a:p>
            <a:pPr eaLnBrk="1" hangingPunct="1"/>
            <a:r>
              <a:rPr lang="en-US" smtClean="0"/>
              <a:t>John 20:31</a:t>
            </a:r>
          </a:p>
          <a:p>
            <a:pPr eaLnBrk="1" hangingPunct="1"/>
            <a:r>
              <a:rPr lang="en-US" smtClean="0"/>
              <a:t>Romans 10:14-17</a:t>
            </a:r>
          </a:p>
          <a:p>
            <a:pPr eaLnBrk="1" hangingPunct="1"/>
            <a:r>
              <a:rPr lang="en-US" smtClean="0"/>
              <a:t>Jeremiah 23:25-29</a:t>
            </a:r>
          </a:p>
          <a:p>
            <a:pPr eaLnBrk="1" hangingPunct="1"/>
            <a:r>
              <a:rPr lang="en-US" smtClean="0"/>
              <a:t>John 14:6</a:t>
            </a:r>
          </a:p>
        </p:txBody>
      </p:sp>
      <p:sp>
        <p:nvSpPr>
          <p:cNvPr id="18436" name="Content Placeholder 7"/>
          <p:cNvSpPr>
            <a:spLocks noGrp="1"/>
          </p:cNvSpPr>
          <p:nvPr>
            <p:ph sz="half" idx="2"/>
          </p:nvPr>
        </p:nvSpPr>
        <p:spPr>
          <a:xfrm>
            <a:off x="4419600" y="1536700"/>
            <a:ext cx="3657600" cy="4589463"/>
          </a:xfrm>
        </p:spPr>
        <p:txBody>
          <a:bodyPr/>
          <a:lstStyle/>
          <a:p>
            <a:pPr eaLnBrk="1" hangingPunct="1"/>
            <a:r>
              <a:rPr lang="en-US" smtClean="0"/>
              <a:t>Acts 4:12</a:t>
            </a:r>
          </a:p>
          <a:p>
            <a:pPr eaLnBrk="1" hangingPunct="1"/>
            <a:r>
              <a:rPr lang="en-US" smtClean="0"/>
              <a:t>I Corinthians 2:13</a:t>
            </a:r>
          </a:p>
          <a:p>
            <a:pPr eaLnBrk="1" hangingPunct="1"/>
            <a:r>
              <a:rPr lang="en-US" smtClean="0"/>
              <a:t>2 Timothy 3:16</a:t>
            </a:r>
          </a:p>
          <a:p>
            <a:pPr eaLnBrk="1" hangingPunct="1"/>
            <a:r>
              <a:rPr lang="en-US" smtClean="0"/>
              <a:t>2 Peter 1:20-21</a:t>
            </a:r>
          </a:p>
          <a:p>
            <a:pPr eaLnBrk="1" hangingPunct="1"/>
            <a:r>
              <a:rPr lang="en-US" smtClean="0"/>
              <a:t>2 Peter 3:15-17</a:t>
            </a:r>
          </a:p>
          <a:p>
            <a:pPr eaLnBrk="1" hangingPunct="1"/>
            <a:r>
              <a:rPr lang="en-US" smtClean="0"/>
              <a:t>1 Thessalonians 1:5 and 2:13</a:t>
            </a:r>
          </a:p>
        </p:txBody>
      </p:sp>
      <p:sp>
        <p:nvSpPr>
          <p:cNvPr id="18437"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92FC713-D4DC-4954-AB86-022325047790}"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3173916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3</a:t>
            </a:r>
            <a:endParaRPr lang="en-US" dirty="0"/>
          </a:p>
        </p:txBody>
      </p:sp>
      <p:sp>
        <p:nvSpPr>
          <p:cNvPr id="3" name="Content Placeholder 2"/>
          <p:cNvSpPr>
            <a:spLocks noGrp="1"/>
          </p:cNvSpPr>
          <p:nvPr>
            <p:ph idx="1"/>
          </p:nvPr>
        </p:nvSpPr>
        <p:spPr/>
        <p:txBody>
          <a:bodyPr/>
          <a:lstStyle/>
          <a:p>
            <a:pPr marL="114300" indent="0" eaLnBrk="1" hangingPunct="1">
              <a:buNone/>
            </a:pPr>
            <a:r>
              <a:rPr lang="en-US" sz="2400" dirty="0" smtClean="0">
                <a:solidFill>
                  <a:srgbClr val="C00000"/>
                </a:solidFill>
              </a:rPr>
              <a:t>How does the Christian worldview understand and explain the universe?  What is the universe and its relation to the Prime Reality?</a:t>
            </a:r>
          </a:p>
          <a:p>
            <a:pPr eaLnBrk="1" hangingPunct="1"/>
            <a:r>
              <a:rPr lang="en-US" sz="2400" dirty="0" smtClean="0"/>
              <a:t>Answer (p. 18): </a:t>
            </a:r>
            <a:r>
              <a:rPr lang="en-US" sz="2400" b="1" dirty="0" smtClean="0"/>
              <a:t>God created and preserves the universe.</a:t>
            </a:r>
          </a:p>
          <a:p>
            <a:pPr eaLnBrk="1" hangingPunct="1"/>
            <a:endParaRPr lang="en-US" sz="2400" dirty="0" smtClean="0"/>
          </a:p>
          <a:p>
            <a:pPr eaLnBrk="1" hangingPunct="1"/>
            <a:r>
              <a:rPr lang="en-US" sz="2400" dirty="0" smtClean="0"/>
              <a:t>Genesis 1,2</a:t>
            </a:r>
          </a:p>
          <a:p>
            <a:pPr eaLnBrk="1" hangingPunct="1"/>
            <a:r>
              <a:rPr lang="en-US" sz="2400" dirty="0" smtClean="0"/>
              <a:t>Exodus 20:11</a:t>
            </a:r>
          </a:p>
          <a:p>
            <a:pPr eaLnBrk="1" hangingPunct="1"/>
            <a:r>
              <a:rPr lang="en-US" sz="2400" dirty="0" smtClean="0"/>
              <a:t>Psalm 104</a:t>
            </a:r>
          </a:p>
          <a:p>
            <a:pPr eaLnBrk="1" hangingPunct="1"/>
            <a:r>
              <a:rPr lang="en-US" sz="2400" dirty="0" smtClean="0"/>
              <a:t>Acts 14:17</a:t>
            </a:r>
          </a:p>
        </p:txBody>
      </p:sp>
      <p:sp>
        <p:nvSpPr>
          <p:cNvPr id="19460"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D3371C5D-989D-46D9-A2A8-70A5FC5BB0E9}"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292667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4</a:t>
            </a:r>
            <a:endParaRPr lang="en-US" dirty="0"/>
          </a:p>
        </p:txBody>
      </p:sp>
      <p:sp>
        <p:nvSpPr>
          <p:cNvPr id="3" name="Content Placeholder 2"/>
          <p:cNvSpPr>
            <a:spLocks noGrp="1"/>
          </p:cNvSpPr>
          <p:nvPr>
            <p:ph idx="1"/>
          </p:nvPr>
        </p:nvSpPr>
        <p:spPr>
          <a:xfrm>
            <a:off x="533400" y="1600200"/>
            <a:ext cx="7620000" cy="4800600"/>
          </a:xfrm>
        </p:spPr>
        <p:txBody>
          <a:bodyPr rtlCol="0">
            <a:normAutofit lnSpcReduction="10000"/>
          </a:bodyPr>
          <a:lstStyle/>
          <a:p>
            <a:pPr marL="114300" indent="0" eaLnBrk="1" fontAlgn="auto" hangingPunct="1">
              <a:spcAft>
                <a:spcPts val="0"/>
              </a:spcAft>
              <a:buNone/>
              <a:defRPr/>
            </a:pPr>
            <a:r>
              <a:rPr lang="en-US" sz="2400" dirty="0" smtClean="0">
                <a:solidFill>
                  <a:srgbClr val="C00000"/>
                </a:solidFill>
              </a:rPr>
              <a:t>How does the Christian worldview understand and explain man and his relationship to the Prime Reality and the universe?</a:t>
            </a:r>
          </a:p>
          <a:p>
            <a:pPr eaLnBrk="1" fontAlgn="auto" hangingPunct="1">
              <a:spcAft>
                <a:spcPts val="0"/>
              </a:spcAft>
              <a:buFont typeface="Arial" pitchFamily="34" charset="0"/>
              <a:buChar char="•"/>
              <a:defRPr/>
            </a:pPr>
            <a:r>
              <a:rPr lang="en-US" sz="2400" dirty="0" smtClean="0"/>
              <a:t>Answer (pp. 18-19): Man was made in the image of God, consisting  in knowledge, righteousness and holiness.  This image was lost by the fall into sin and partially restored through conversion.  </a:t>
            </a:r>
          </a:p>
          <a:p>
            <a:pPr eaLnBrk="1" fontAlgn="auto" hangingPunct="1">
              <a:spcAft>
                <a:spcPts val="0"/>
              </a:spcAft>
              <a:buFont typeface="Arial" pitchFamily="34" charset="0"/>
              <a:buChar char="•"/>
              <a:defRPr/>
            </a:pPr>
            <a:r>
              <a:rPr lang="en-US" sz="2400" dirty="0" smtClean="0"/>
              <a:t>Man is also immortal, rational and appointed to rule over all creation</a:t>
            </a:r>
            <a:r>
              <a:rPr lang="en-US" sz="2400" b="1" dirty="0" smtClean="0"/>
              <a:t>.  </a:t>
            </a:r>
          </a:p>
          <a:p>
            <a:pPr eaLnBrk="1" fontAlgn="auto" hangingPunct="1">
              <a:spcAft>
                <a:spcPts val="0"/>
              </a:spcAft>
              <a:buFont typeface="Arial" pitchFamily="34" charset="0"/>
              <a:buChar char="•"/>
              <a:defRPr/>
            </a:pPr>
            <a:endParaRPr lang="en-US" sz="2400" b="1" dirty="0"/>
          </a:p>
          <a:p>
            <a:pPr eaLnBrk="1" fontAlgn="auto" hangingPunct="1">
              <a:spcAft>
                <a:spcPts val="0"/>
              </a:spcAft>
              <a:buFont typeface="Arial" pitchFamily="34" charset="0"/>
              <a:buChar char="•"/>
              <a:defRPr/>
            </a:pPr>
            <a:r>
              <a:rPr lang="en-US" sz="2400" dirty="0"/>
              <a:t>Genesis </a:t>
            </a:r>
            <a:r>
              <a:rPr lang="en-US" sz="2400" dirty="0" smtClean="0"/>
              <a:t>1:27-28, Ephesians 4:24 and Colossians 3:10              </a:t>
            </a:r>
          </a:p>
          <a:p>
            <a:pPr eaLnBrk="1" fontAlgn="auto" hangingPunct="1">
              <a:spcAft>
                <a:spcPts val="0"/>
              </a:spcAft>
              <a:buFont typeface="Arial" pitchFamily="34" charset="0"/>
              <a:buChar char="•"/>
              <a:defRPr/>
            </a:pPr>
            <a:r>
              <a:rPr lang="en-US" sz="2400" dirty="0" smtClean="0"/>
              <a:t>Genesis 9:6 and James 3:9</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
        <p:nvSpPr>
          <p:cNvPr id="20484"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9FA6AE90-974A-48A8-802A-2C00EA26FF3F}"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4186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Question 5</a:t>
            </a:r>
            <a:endParaRPr lang="en-US" dirty="0"/>
          </a:p>
        </p:txBody>
      </p:sp>
      <p:sp>
        <p:nvSpPr>
          <p:cNvPr id="3" name="Content Placeholder 2"/>
          <p:cNvSpPr>
            <a:spLocks noGrp="1"/>
          </p:cNvSpPr>
          <p:nvPr>
            <p:ph idx="1"/>
          </p:nvPr>
        </p:nvSpPr>
        <p:spPr/>
        <p:txBody>
          <a:bodyPr/>
          <a:lstStyle/>
          <a:p>
            <a:pPr marL="114300" indent="0" eaLnBrk="1" hangingPunct="1">
              <a:buNone/>
            </a:pPr>
            <a:r>
              <a:rPr lang="en-US" sz="2400" dirty="0" smtClean="0">
                <a:solidFill>
                  <a:srgbClr val="C00000"/>
                </a:solidFill>
              </a:rPr>
              <a:t>How does the Christian worldview understand and explain evil?</a:t>
            </a:r>
          </a:p>
          <a:p>
            <a:pPr eaLnBrk="1" hangingPunct="1"/>
            <a:r>
              <a:rPr lang="en-US" sz="2400" dirty="0" smtClean="0"/>
              <a:t>Answer (pp. 19-20): </a:t>
            </a:r>
            <a:r>
              <a:rPr lang="en-US" sz="2400" b="1" dirty="0" smtClean="0"/>
              <a:t>The fall into sin.</a:t>
            </a:r>
          </a:p>
          <a:p>
            <a:pPr eaLnBrk="1" hangingPunct="1"/>
            <a:endParaRPr lang="en-US" sz="2400" dirty="0" smtClean="0"/>
          </a:p>
          <a:p>
            <a:pPr eaLnBrk="1" hangingPunct="1"/>
            <a:r>
              <a:rPr lang="en-US" sz="2400" dirty="0" smtClean="0"/>
              <a:t>Romans 3:9-20; 5:12-21; 6:23; 7:18; 8:7</a:t>
            </a:r>
          </a:p>
          <a:p>
            <a:pPr eaLnBrk="1" hangingPunct="1"/>
            <a:r>
              <a:rPr lang="en-US" sz="2400" dirty="0" smtClean="0"/>
              <a:t>Ephesians 2:1</a:t>
            </a:r>
          </a:p>
          <a:p>
            <a:pPr eaLnBrk="1" hangingPunct="1"/>
            <a:r>
              <a:rPr lang="en-US" sz="2400" dirty="0" smtClean="0"/>
              <a:t>Genesis 3:17-19</a:t>
            </a:r>
          </a:p>
          <a:p>
            <a:pPr eaLnBrk="1" hangingPunct="1"/>
            <a:r>
              <a:rPr lang="en-US" sz="2400" dirty="0" smtClean="0"/>
              <a:t>Matthew 24:12</a:t>
            </a:r>
          </a:p>
          <a:p>
            <a:pPr eaLnBrk="1" hangingPunct="1"/>
            <a:endParaRPr lang="en-US" dirty="0" smtClean="0"/>
          </a:p>
        </p:txBody>
      </p:sp>
      <p:sp>
        <p:nvSpPr>
          <p:cNvPr id="21508" name="Slide Number Placeholder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24A072DD-E63B-4A97-9539-1CB6411F1F8A}"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2863572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par>
                          <p:cTn id="18" fill="hold" nodeType="afterGroup">
                            <p:stCondLst>
                              <p:cond delay="500"/>
                            </p:stCondLst>
                            <p:childTnLst>
                              <p:par>
                                <p:cTn id="19" presetID="1" presetClass="entr" presetSubtype="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1300</Words>
  <Application>Microsoft Office PowerPoint</Application>
  <PresentationFormat>On-screen Show (4:3)</PresentationFormat>
  <Paragraphs>188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Cambria</vt:lpstr>
      <vt:lpstr>Adjacency</vt:lpstr>
      <vt:lpstr>Lesson 2: The Christian (Confessional Lutheran) Worldview—The Standard Against Which to Measure All Others</vt:lpstr>
      <vt:lpstr>PowerPoint Presentation</vt:lpstr>
      <vt:lpstr>Question 1</vt:lpstr>
      <vt:lpstr>Question 2</vt:lpstr>
      <vt:lpstr>Natural knowledge</vt:lpstr>
      <vt:lpstr> Special Revelation (Holy Scriptures) </vt:lpstr>
      <vt:lpstr>Question 3</vt:lpstr>
      <vt:lpstr>Question 4</vt:lpstr>
      <vt:lpstr>Question 5</vt:lpstr>
      <vt:lpstr>Question 6</vt:lpstr>
      <vt:lpstr>Question 7</vt:lpstr>
      <vt:lpstr>Question 8</vt:lpstr>
      <vt:lpstr>Theology</vt:lpstr>
      <vt:lpstr>Ethics</vt:lpstr>
      <vt:lpstr>Science</vt:lpstr>
      <vt:lpstr>Philosophy</vt:lpstr>
      <vt:lpstr>History</vt:lpstr>
      <vt:lpstr>Art and music</vt:lpstr>
      <vt:lpstr>Sociology and politics</vt:lpstr>
      <vt:lpstr>Selected study questions for chapter 2</vt:lpstr>
      <vt:lpstr>Selected study questions for chapter 2</vt:lpstr>
      <vt:lpstr>Selected study questions for chapter 2</vt:lpstr>
      <vt:lpstr>Selected study questions for chapter 2</vt:lpstr>
      <vt:lpstr>Selected study questions for chapter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The Christian (Confessional Lutheran) Worldview—The Standard Against Which to Measure All Others</dc:title>
  <dc:creator>thiesfsr</dc:creator>
  <cp:lastModifiedBy>Steven Thiesfeldt</cp:lastModifiedBy>
  <cp:revision>12</cp:revision>
  <dcterms:created xsi:type="dcterms:W3CDTF">2012-07-09T15:19:23Z</dcterms:created>
  <dcterms:modified xsi:type="dcterms:W3CDTF">2015-10-06T22:36:00Z</dcterms:modified>
</cp:coreProperties>
</file>